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9" r:id="rId4"/>
    <p:sldId id="273" r:id="rId5"/>
    <p:sldId id="270" r:id="rId6"/>
    <p:sldId id="272" r:id="rId7"/>
    <p:sldId id="271" r:id="rId8"/>
    <p:sldId id="294" r:id="rId9"/>
    <p:sldId id="276" r:id="rId10"/>
    <p:sldId id="274" r:id="rId11"/>
    <p:sldId id="279" r:id="rId12"/>
    <p:sldId id="278" r:id="rId13"/>
    <p:sldId id="275" r:id="rId14"/>
    <p:sldId id="280" r:id="rId15"/>
    <p:sldId id="281" r:id="rId16"/>
    <p:sldId id="301" r:id="rId17"/>
    <p:sldId id="283" r:id="rId18"/>
    <p:sldId id="303" r:id="rId19"/>
    <p:sldId id="305" r:id="rId20"/>
    <p:sldId id="295" r:id="rId21"/>
    <p:sldId id="289" r:id="rId22"/>
    <p:sldId id="284" r:id="rId23"/>
    <p:sldId id="286" r:id="rId24"/>
    <p:sldId id="290" r:id="rId25"/>
    <p:sldId id="293" r:id="rId26"/>
    <p:sldId id="285" r:id="rId27"/>
    <p:sldId id="287" r:id="rId28"/>
    <p:sldId id="300" r:id="rId29"/>
    <p:sldId id="298" r:id="rId30"/>
    <p:sldId id="299" r:id="rId31"/>
    <p:sldId id="309" r:id="rId32"/>
    <p:sldId id="296" r:id="rId33"/>
    <p:sldId id="306" r:id="rId34"/>
    <p:sldId id="308" r:id="rId35"/>
    <p:sldId id="3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auke, Stephan" initials="KS" lastIdx="1" clrIdx="0">
    <p:extLst>
      <p:ext uri="{19B8F6BF-5375-455C-9EA6-DF929625EA0E}">
        <p15:presenceInfo xmlns:p15="http://schemas.microsoft.com/office/powerpoint/2012/main" userId="S::kadaukes@chop.edu::72a4b073-2440-476b-b8cc-2cda7cda9f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80AC"/>
    <a:srgbClr val="F06543"/>
    <a:srgbClr val="137F1F"/>
    <a:srgbClr val="CBFFB9"/>
    <a:srgbClr val="2B44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7"/>
    <p:restoredTop sz="79372"/>
  </p:normalViewPr>
  <p:slideViewPr>
    <p:cSldViewPr snapToGrid="0" snapToObjects="1">
      <p:cViewPr varScale="1">
        <p:scale>
          <a:sx n="111" d="100"/>
          <a:sy n="111" d="100"/>
        </p:scale>
        <p:origin x="16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DFDE1-0426-D940-B5B4-31C34E05D94F}"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67DA8-1518-2E4F-B1E3-4CF32F3F500F}" type="slidenum">
              <a:rPr lang="en-US" smtClean="0"/>
              <a:t>‹#›</a:t>
            </a:fld>
            <a:endParaRPr lang="en-US"/>
          </a:p>
        </p:txBody>
      </p:sp>
    </p:spTree>
    <p:extLst>
      <p:ext uri="{BB962C8B-B14F-4D97-AF65-F5344CB8AC3E}">
        <p14:creationId xmlns:p14="http://schemas.microsoft.com/office/powerpoint/2010/main" val="236814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web sites:</a:t>
            </a:r>
          </a:p>
          <a:p>
            <a:r>
              <a:rPr lang="en-US" dirty="0"/>
              <a:t>Demo 1: https://</a:t>
            </a:r>
            <a:r>
              <a:rPr lang="en-US" dirty="0" err="1"/>
              <a:t>rstudio-connect.chop.edu</a:t>
            </a:r>
            <a:r>
              <a:rPr lang="en-US" dirty="0"/>
              <a:t>/content/2053/?</a:t>
            </a:r>
            <a:r>
              <a:rPr lang="en-US" dirty="0" err="1"/>
              <a:t>test_data</a:t>
            </a:r>
            <a:r>
              <a:rPr lang="en-US" dirty="0"/>
              <a:t>=true – enter 80000001 and click on first row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Demos 2-4: https://</a:t>
            </a:r>
            <a:r>
              <a:rPr lang="en-US" dirty="0" err="1"/>
              <a:t>github.research.chop.edu</a:t>
            </a:r>
            <a:r>
              <a:rPr lang="en-US" dirty="0"/>
              <a:t>/</a:t>
            </a:r>
            <a:r>
              <a:rPr lang="en-US" dirty="0" err="1"/>
              <a:t>CGTDataOps</a:t>
            </a:r>
            <a:r>
              <a:rPr lang="en-US" dirty="0"/>
              <a:t>/</a:t>
            </a:r>
            <a:r>
              <a:rPr lang="en-US" dirty="0" err="1"/>
              <a:t>cibmtrFormsAssistant</a:t>
            </a:r>
            <a:endParaRPr lang="en-US" dirty="0"/>
          </a:p>
          <a:p>
            <a:r>
              <a:rPr lang="en-US" dirty="0"/>
              <a:t>]]</a:t>
            </a:r>
          </a:p>
          <a:p>
            <a:endParaRPr lang="en-US" dirty="0"/>
          </a:p>
          <a:p>
            <a:r>
              <a:rPr lang="en-US" dirty="0"/>
              <a:t>Thanks very much to the organizers for having us here. My name is Stephan Kadauke, and I’m calling in from Philadelphia. I’m an Assistant Professor of Pathology and Lab Medicine at the Children’s Hospital of Philadelphia, where I co-direct the Cell and Gene Therapy lab, and where I have also built and deployed a number of custom applications written in R. The title of my piece of this session is…</a:t>
            </a:r>
          </a:p>
          <a:p>
            <a:endParaRPr lang="en-US" dirty="0"/>
          </a:p>
          <a:p>
            <a:r>
              <a:rPr lang="en-US" dirty="0"/>
              <a:t>Also, right off the bat I wanted to let you know right here that there’s no need to take notes, I’ll make these slides available for download after the session.</a:t>
            </a:r>
          </a:p>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1</a:t>
            </a:fld>
            <a:endParaRPr lang="en-US"/>
          </a:p>
        </p:txBody>
      </p:sp>
    </p:spTree>
    <p:extLst>
      <p:ext uri="{BB962C8B-B14F-4D97-AF65-F5344CB8AC3E}">
        <p14:creationId xmlns:p14="http://schemas.microsoft.com/office/powerpoint/2010/main" val="3097035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hammer this idea home, let’s look at a few scenarios, and I want you to tell me which of the following apps are in production. </a:t>
            </a:r>
          </a:p>
          <a:p>
            <a:endParaRPr lang="en-US" dirty="0"/>
          </a:p>
          <a:p>
            <a:r>
              <a:rPr lang="en-US" dirty="0"/>
              <a:t>And since we’re a mix of </a:t>
            </a:r>
            <a:r>
              <a:rPr lang="en-US" b="1" dirty="0"/>
              <a:t>live</a:t>
            </a:r>
            <a:r>
              <a:rPr lang="en-US" dirty="0"/>
              <a:t> and </a:t>
            </a:r>
            <a:r>
              <a:rPr lang="en-US" b="1" dirty="0"/>
              <a:t>virtual</a:t>
            </a:r>
            <a:r>
              <a:rPr lang="en-US" dirty="0"/>
              <a:t>, here’s what I suggest. If you’re attending </a:t>
            </a:r>
            <a:r>
              <a:rPr lang="en-US" b="0" dirty="0"/>
              <a:t>live, </a:t>
            </a:r>
            <a:r>
              <a:rPr lang="en-US" dirty="0"/>
              <a:t>and we’re running a little low on time, I’m going to ask you to think of the answer in your head; if you’re attending virtually, please post the answer in the chat!</a:t>
            </a:r>
          </a:p>
          <a:p>
            <a:endParaRPr lang="en-US" dirty="0"/>
          </a:p>
          <a:p>
            <a:r>
              <a:rPr lang="en-US" dirty="0"/>
              <a:t>#1 - Yes! It doesn’t matter than she’s the only user. She relies on it, and things could go wrong if the app doesn’t work correctly. </a:t>
            </a:r>
          </a:p>
          <a:p>
            <a:r>
              <a:rPr lang="en-US" dirty="0"/>
              <a:t>#2 -  No! Testing only. No real life impact if things go wrong. You actually want things to go wrong here.</a:t>
            </a:r>
          </a:p>
          <a:p>
            <a:r>
              <a:rPr lang="en-US" dirty="0"/>
              <a:t>#3 - Probably no. There isn’t a really bad impact if this stops working.</a:t>
            </a:r>
          </a:p>
        </p:txBody>
      </p:sp>
      <p:sp>
        <p:nvSpPr>
          <p:cNvPr id="4" name="Slide Number Placeholder 3"/>
          <p:cNvSpPr>
            <a:spLocks noGrp="1"/>
          </p:cNvSpPr>
          <p:nvPr>
            <p:ph type="sldNum" sz="quarter" idx="5"/>
          </p:nvPr>
        </p:nvSpPr>
        <p:spPr/>
        <p:txBody>
          <a:bodyPr/>
          <a:lstStyle/>
          <a:p>
            <a:fld id="{85467DA8-1518-2E4F-B1E3-4CF32F3F500F}" type="slidenum">
              <a:rPr lang="en-US" smtClean="0"/>
              <a:t>11</a:t>
            </a:fld>
            <a:endParaRPr lang="en-US"/>
          </a:p>
        </p:txBody>
      </p:sp>
    </p:spTree>
    <p:extLst>
      <p:ext uri="{BB962C8B-B14F-4D97-AF65-F5344CB8AC3E}">
        <p14:creationId xmlns:p14="http://schemas.microsoft.com/office/powerpoint/2010/main" val="246814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 the concept of Production, let’s switch gears and talk about Software Engineering, which is a set of practices that allow building production grade software.</a:t>
            </a:r>
          </a:p>
        </p:txBody>
      </p:sp>
      <p:sp>
        <p:nvSpPr>
          <p:cNvPr id="4" name="Slide Number Placeholder 3"/>
          <p:cNvSpPr>
            <a:spLocks noGrp="1"/>
          </p:cNvSpPr>
          <p:nvPr>
            <p:ph type="sldNum" sz="quarter" idx="5"/>
          </p:nvPr>
        </p:nvSpPr>
        <p:spPr/>
        <p:txBody>
          <a:bodyPr/>
          <a:lstStyle/>
          <a:p>
            <a:fld id="{85467DA8-1518-2E4F-B1E3-4CF32F3F500F}" type="slidenum">
              <a:rPr lang="en-US" smtClean="0"/>
              <a:t>12</a:t>
            </a:fld>
            <a:endParaRPr lang="en-US"/>
          </a:p>
        </p:txBody>
      </p:sp>
    </p:spTree>
    <p:extLst>
      <p:ext uri="{BB962C8B-B14F-4D97-AF65-F5344CB8AC3E}">
        <p14:creationId xmlns:p14="http://schemas.microsoft.com/office/powerpoint/2010/main" val="262540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think this cliff of complexity is really something you become viscerally aware of when you’re afraid to change an order set or a lab information system because you’re afraid of the downstream effects. So complexity is directly tied to the risks of building custom software.</a:t>
            </a:r>
          </a:p>
        </p:txBody>
      </p:sp>
      <p:sp>
        <p:nvSpPr>
          <p:cNvPr id="4" name="Slide Number Placeholder 3"/>
          <p:cNvSpPr>
            <a:spLocks noGrp="1"/>
          </p:cNvSpPr>
          <p:nvPr>
            <p:ph type="sldNum" sz="quarter" idx="5"/>
          </p:nvPr>
        </p:nvSpPr>
        <p:spPr/>
        <p:txBody>
          <a:bodyPr/>
          <a:lstStyle/>
          <a:p>
            <a:fld id="{85467DA8-1518-2E4F-B1E3-4CF32F3F500F}" type="slidenum">
              <a:rPr lang="en-US" smtClean="0"/>
              <a:t>13</a:t>
            </a:fld>
            <a:endParaRPr lang="en-US"/>
          </a:p>
        </p:txBody>
      </p:sp>
    </p:spTree>
    <p:extLst>
      <p:ext uri="{BB962C8B-B14F-4D97-AF65-F5344CB8AC3E}">
        <p14:creationId xmlns:p14="http://schemas.microsoft.com/office/powerpoint/2010/main" val="3554861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I talk about complexity, and what does that have to do with software engineering?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look at the definition of software engineering by the Institute of Electrical and Electronics Engineers, what they say is that it’s the application of a systematic, disciplined, quantifiable approach to the development, operation, and maintenance of software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find the following definition more useful, which is that Software Engineering is the art of building </a:t>
            </a:r>
            <a:r>
              <a:rPr lang="en-US" b="1" dirty="0"/>
              <a:t>maintainable </a:t>
            </a:r>
            <a:r>
              <a:rPr lang="en-US" dirty="0"/>
              <a:t>software, and it does so in large part by employing practices that </a:t>
            </a:r>
            <a:r>
              <a:rPr lang="en-US" b="1" dirty="0"/>
              <a:t>reduce complexity </a:t>
            </a:r>
            <a:r>
              <a:rPr lang="en-US" dirty="0"/>
              <a:t>of writing, reviewing, and deploying code. So we acknowledge that there is some inherent complexity but we do our future selves a favor, and we reduce risk, when we try to reduce complexity where we can.</a:t>
            </a:r>
          </a:p>
        </p:txBody>
      </p:sp>
      <p:sp>
        <p:nvSpPr>
          <p:cNvPr id="4" name="Slide Number Placeholder 3"/>
          <p:cNvSpPr>
            <a:spLocks noGrp="1"/>
          </p:cNvSpPr>
          <p:nvPr>
            <p:ph type="sldNum" sz="quarter" idx="5"/>
          </p:nvPr>
        </p:nvSpPr>
        <p:spPr/>
        <p:txBody>
          <a:bodyPr/>
          <a:lstStyle/>
          <a:p>
            <a:fld id="{85467DA8-1518-2E4F-B1E3-4CF32F3F500F}" type="slidenum">
              <a:rPr lang="en-US" smtClean="0"/>
              <a:t>14</a:t>
            </a:fld>
            <a:endParaRPr lang="en-US"/>
          </a:p>
        </p:txBody>
      </p:sp>
    </p:spTree>
    <p:extLst>
      <p:ext uri="{BB962C8B-B14F-4D97-AF65-F5344CB8AC3E}">
        <p14:creationId xmlns:p14="http://schemas.microsoft.com/office/powerpoint/2010/main" val="134877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next want to introduce three of the most widely used software engineering practices, namely Version Control, Automated Testing, and Code Review. Each of these techniques has a steep learning curve but in the long term reduces the complexity of building and maintaining software.</a:t>
            </a:r>
          </a:p>
          <a:p>
            <a:endParaRPr lang="en-US" dirty="0"/>
          </a:p>
          <a:p>
            <a:r>
              <a:rPr lang="en-US" dirty="0"/>
              <a:t>So do you your need to learn all of this in addition to running your clinical lab? As </a:t>
            </a:r>
            <a:r>
              <a:rPr lang="en-US" dirty="0" err="1"/>
              <a:t>Amrom</a:t>
            </a:r>
            <a:r>
              <a:rPr lang="en-US" dirty="0"/>
              <a:t> said earlier, you’re a doctor not a programmer!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a:t>
            </a:r>
            <a:r>
              <a:rPr lang="en-US" sz="1200" kern="1200" dirty="0">
                <a:solidFill>
                  <a:schemeClr val="tx1"/>
                </a:solidFill>
                <a:effectLst/>
                <a:latin typeface="+mn-lt"/>
                <a:ea typeface="+mn-ea"/>
                <a:cs typeface="+mn-cs"/>
              </a:rPr>
              <a:t>But if you’re a stakeholder in a project that involves building an application it may be a good idea to have a working understanding of what they </a:t>
            </a:r>
            <a:r>
              <a:rPr lang="en-US" sz="1200" b="1" kern="1200" dirty="0">
                <a:solidFill>
                  <a:schemeClr val="tx1"/>
                </a:solidFill>
                <a:effectLst/>
                <a:latin typeface="+mn-lt"/>
                <a:ea typeface="+mn-ea"/>
                <a:cs typeface="+mn-cs"/>
              </a:rPr>
              <a:t>are </a:t>
            </a:r>
            <a:r>
              <a:rPr lang="en-US" sz="1200" kern="1200" dirty="0">
                <a:solidFill>
                  <a:schemeClr val="tx1"/>
                </a:solidFill>
                <a:effectLst/>
                <a:latin typeface="+mn-lt"/>
                <a:ea typeface="+mn-ea"/>
                <a:cs typeface="+mn-cs"/>
              </a:rPr>
              <a:t>and what their </a:t>
            </a:r>
            <a:r>
              <a:rPr lang="en-US" sz="1200" b="1" kern="1200" dirty="0">
                <a:solidFill>
                  <a:schemeClr val="tx1"/>
                </a:solidFill>
                <a:effectLst/>
                <a:latin typeface="+mn-lt"/>
                <a:ea typeface="+mn-ea"/>
                <a:cs typeface="+mn-cs"/>
              </a:rPr>
              <a:t>purpose </a:t>
            </a:r>
            <a:r>
              <a:rPr lang="en-US" sz="1200" kern="1200" dirty="0">
                <a:solidFill>
                  <a:schemeClr val="tx1"/>
                </a:solidFill>
                <a:effectLst/>
                <a:latin typeface="+mn-lt"/>
                <a:ea typeface="+mn-ea"/>
                <a:cs typeface="+mn-cs"/>
              </a:rPr>
              <a:t>is.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15</a:t>
            </a:fld>
            <a:endParaRPr lang="en-US"/>
          </a:p>
        </p:txBody>
      </p:sp>
    </p:spTree>
    <p:extLst>
      <p:ext uri="{BB962C8B-B14F-4D97-AF65-F5344CB8AC3E}">
        <p14:creationId xmlns:p14="http://schemas.microsoft.com/office/powerpoint/2010/main" val="1521968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slide is just to remind me to mention that there is an entire ecosystem of high quality and user-friendly free R packages that support good software engineering practices.</a:t>
            </a:r>
          </a:p>
        </p:txBody>
      </p:sp>
      <p:sp>
        <p:nvSpPr>
          <p:cNvPr id="4" name="Slide Number Placeholder 3"/>
          <p:cNvSpPr>
            <a:spLocks noGrp="1"/>
          </p:cNvSpPr>
          <p:nvPr>
            <p:ph type="sldNum" sz="quarter" idx="5"/>
          </p:nvPr>
        </p:nvSpPr>
        <p:spPr/>
        <p:txBody>
          <a:bodyPr/>
          <a:lstStyle/>
          <a:p>
            <a:fld id="{85467DA8-1518-2E4F-B1E3-4CF32F3F500F}" type="slidenum">
              <a:rPr lang="en-US" smtClean="0"/>
              <a:t>16</a:t>
            </a:fld>
            <a:endParaRPr lang="en-US"/>
          </a:p>
        </p:txBody>
      </p:sp>
    </p:spTree>
    <p:extLst>
      <p:ext uri="{BB962C8B-B14F-4D97-AF65-F5344CB8AC3E}">
        <p14:creationId xmlns:p14="http://schemas.microsoft.com/office/powerpoint/2010/main" val="116950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Version control.</a:t>
            </a:r>
          </a:p>
        </p:txBody>
      </p:sp>
      <p:sp>
        <p:nvSpPr>
          <p:cNvPr id="4" name="Slide Number Placeholder 3"/>
          <p:cNvSpPr>
            <a:spLocks noGrp="1"/>
          </p:cNvSpPr>
          <p:nvPr>
            <p:ph type="sldNum" sz="quarter" idx="5"/>
          </p:nvPr>
        </p:nvSpPr>
        <p:spPr/>
        <p:txBody>
          <a:bodyPr/>
          <a:lstStyle/>
          <a:p>
            <a:fld id="{85467DA8-1518-2E4F-B1E3-4CF32F3F500F}" type="slidenum">
              <a:rPr lang="en-US" smtClean="0"/>
              <a:t>17</a:t>
            </a:fld>
            <a:endParaRPr lang="en-US"/>
          </a:p>
        </p:txBody>
      </p:sp>
    </p:spTree>
    <p:extLst>
      <p:ext uri="{BB962C8B-B14F-4D97-AF65-F5344CB8AC3E}">
        <p14:creationId xmlns:p14="http://schemas.microsoft.com/office/powerpoint/2010/main" val="60051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is the most complex of the three techniques I’m going to cover, but also one that I think you’ll really want to understand on a conceptual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its most basic, version control is a set of practices that allows for </a:t>
            </a:r>
            <a:r>
              <a:rPr lang="en-US" b="1" dirty="0"/>
              <a:t>change control</a:t>
            </a:r>
            <a:r>
              <a:rPr lang="en-US" b="0" dirty="0"/>
              <a:t> and </a:t>
            </a:r>
            <a:r>
              <a:rPr lang="en-US" b="1" dirty="0"/>
              <a:t>collaboration</a:t>
            </a:r>
            <a:r>
              <a:rPr lang="en-US" b="0" dirty="0"/>
              <a:t> in software development. </a:t>
            </a:r>
            <a:r>
              <a:rPr lang="en-US" dirty="0"/>
              <a:t>A version control </a:t>
            </a:r>
            <a:r>
              <a:rPr lang="en-US" b="1" dirty="0"/>
              <a:t>system</a:t>
            </a:r>
            <a:r>
              <a:rPr lang="en-US" b="0" dirty="0"/>
              <a:t> is a program that runs on a server on the web that allows you to store your code. In some ways a VCS is like an electronic document control system that you might use to store your SOPs or departmental policies. The m</a:t>
            </a:r>
            <a:r>
              <a:rPr lang="en-US" dirty="0"/>
              <a:t>ost common VCSs are </a:t>
            </a:r>
            <a:r>
              <a:rPr lang="en-US" b="1" dirty="0"/>
              <a:t>GitHub </a:t>
            </a:r>
            <a:r>
              <a:rPr lang="en-US" dirty="0"/>
              <a:t>and </a:t>
            </a:r>
            <a:r>
              <a:rPr lang="en-US" b="1" dirty="0"/>
              <a:t>GitLab</a:t>
            </a:r>
            <a:r>
              <a:rPr lang="en-US" b="0" dirty="0"/>
              <a:t>, and these are their logos, respectively.</a:t>
            </a:r>
            <a:endParaRPr lang="en-US" b="1" dirty="0"/>
          </a:p>
          <a:p>
            <a:endParaRPr lang="en-US" dirty="0"/>
          </a:p>
          <a:p>
            <a:r>
              <a:rPr lang="en-US" dirty="0"/>
              <a:t>So let’s take a look how a VCS works. All of the code and other files relating to a specific software project lives inside a </a:t>
            </a:r>
            <a:r>
              <a:rPr lang="en-US" b="1" dirty="0"/>
              <a:t>repository</a:t>
            </a:r>
            <a:r>
              <a:rPr lang="en-US" b="0" dirty="0"/>
              <a:t> or </a:t>
            </a:r>
            <a:r>
              <a:rPr lang="en-US" b="1" dirty="0"/>
              <a:t>repo</a:t>
            </a:r>
            <a:r>
              <a:rPr lang="en-US" b="0" dirty="0"/>
              <a:t>. You can think of a repo as a folder on your computer. However, a repo does more than storing files – it also tracks changes to the files in the project, (**) building a history as well as an audit trail over time. </a:t>
            </a:r>
          </a:p>
          <a:p>
            <a:endParaRPr lang="en-US" b="0" dirty="0"/>
          </a:p>
          <a:p>
            <a:r>
              <a:rPr lang="en-US" dirty="0"/>
              <a:t>So let’s say (**) this green circle represents the state of the files in your project at some point in time. And let’s say you make some changes to the files, you add some, rename others, and delete some, and then you update your VCS, that will create a (**) new state (so you get a new green circle). The process of updating your repository with changes is called a (**) </a:t>
            </a:r>
            <a:r>
              <a:rPr lang="en-US" b="1" dirty="0"/>
              <a:t>commit</a:t>
            </a:r>
            <a:r>
              <a:rPr lang="en-US" b="0" dirty="0"/>
              <a:t>. So you’d say you committed some changes to the repo. Over time, you can see how successive commits create a (**) history of your project. This means you can go back in time -- indefinitely – to a previous state, and you can see who made a specific change and when.</a:t>
            </a:r>
          </a:p>
          <a:p>
            <a:endParaRPr lang="en-US" b="0" dirty="0"/>
          </a:p>
          <a:p>
            <a:r>
              <a:rPr lang="en-US" dirty="0"/>
              <a:t>So this is how a VCS allows you to do version control. But what about collaboration? All modern VCSs support collaboration using a mechanism called </a:t>
            </a:r>
            <a:r>
              <a:rPr lang="en-US" b="1" dirty="0"/>
              <a:t>branching</a:t>
            </a:r>
            <a:r>
              <a:rPr lang="en-US" b="0" dirty="0"/>
              <a:t>. In fact, the history we just looked at is usually called the (**) </a:t>
            </a:r>
            <a:r>
              <a:rPr lang="en-US" b="1" dirty="0"/>
              <a:t>Main</a:t>
            </a:r>
            <a:r>
              <a:rPr lang="en-US" b="0" dirty="0"/>
              <a:t> or </a:t>
            </a:r>
            <a:r>
              <a:rPr lang="en-US" b="1" dirty="0"/>
              <a:t>Master</a:t>
            </a:r>
            <a:r>
              <a:rPr lang="en-US" b="0" dirty="0"/>
              <a:t> branch. But you can make (**) additional branches that represent independent lines of development. The process of reconciling changes in divergent branches is called a </a:t>
            </a:r>
            <a:r>
              <a:rPr lang="en-US" b="1" dirty="0"/>
              <a:t>merge</a:t>
            </a:r>
            <a:r>
              <a:rPr lang="en-US" b="0" dirty="0"/>
              <a:t>. And one thing that’s amazing is that most of the time this works automatically even if two different people have changed the same file. So (**) different people can work on the same code base at the same time, and this dramatically reduces the complexity inherent in having multiple people contribute to a software project.</a:t>
            </a:r>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18</a:t>
            </a:fld>
            <a:endParaRPr lang="en-US"/>
          </a:p>
        </p:txBody>
      </p:sp>
    </p:spTree>
    <p:extLst>
      <p:ext uri="{BB962C8B-B14F-4D97-AF65-F5344CB8AC3E}">
        <p14:creationId xmlns:p14="http://schemas.microsoft.com/office/powerpoint/2010/main" val="925713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do a quick Your Turn!</a:t>
            </a:r>
          </a:p>
          <a:p>
            <a:endParaRPr lang="en-US" dirty="0"/>
          </a:p>
          <a:p>
            <a:r>
              <a:rPr lang="en-US" dirty="0"/>
              <a:t>We discussed three types of transitions between states in a repository, the branch, the commit, and the merge. Which one does A represent? What about B? Or C? </a:t>
            </a:r>
          </a:p>
        </p:txBody>
      </p:sp>
      <p:sp>
        <p:nvSpPr>
          <p:cNvPr id="4" name="Slide Number Placeholder 3"/>
          <p:cNvSpPr>
            <a:spLocks noGrp="1"/>
          </p:cNvSpPr>
          <p:nvPr>
            <p:ph type="sldNum" sz="quarter" idx="5"/>
          </p:nvPr>
        </p:nvSpPr>
        <p:spPr/>
        <p:txBody>
          <a:bodyPr/>
          <a:lstStyle/>
          <a:p>
            <a:fld id="{85467DA8-1518-2E4F-B1E3-4CF32F3F500F}" type="slidenum">
              <a:rPr lang="en-US" smtClean="0"/>
              <a:t>19</a:t>
            </a:fld>
            <a:endParaRPr lang="en-US"/>
          </a:p>
        </p:txBody>
      </p:sp>
    </p:spTree>
    <p:extLst>
      <p:ext uri="{BB962C8B-B14F-4D97-AF65-F5344CB8AC3E}">
        <p14:creationId xmlns:p14="http://schemas.microsoft.com/office/powerpoint/2010/main" val="2645450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Engraftment app’s repo</a:t>
            </a:r>
          </a:p>
          <a:p>
            <a:endParaRPr lang="en-US" dirty="0"/>
          </a:p>
          <a:p>
            <a:r>
              <a:rPr lang="en-US" dirty="0"/>
              <a:t>https://</a:t>
            </a:r>
            <a:r>
              <a:rPr lang="en-US" dirty="0" err="1"/>
              <a:t>github.research.chop.edu</a:t>
            </a:r>
            <a:r>
              <a:rPr lang="en-US" dirty="0"/>
              <a:t>/</a:t>
            </a:r>
            <a:r>
              <a:rPr lang="en-US" dirty="0" err="1"/>
              <a:t>CGTDataOps</a:t>
            </a:r>
            <a:r>
              <a:rPr lang="en-US" dirty="0"/>
              <a:t>/</a:t>
            </a:r>
            <a:r>
              <a:rPr lang="en-US" dirty="0" err="1"/>
              <a:t>cibmtrFormsAssistant</a:t>
            </a:r>
            <a:endParaRPr lang="en-US" dirty="0"/>
          </a:p>
          <a:p>
            <a:endParaRPr lang="en-US" dirty="0"/>
          </a:p>
          <a:p>
            <a:r>
              <a:rPr lang="en-US" dirty="0"/>
              <a:t>Point out:</a:t>
            </a:r>
          </a:p>
          <a:p>
            <a:pPr marL="171450" indent="-171450">
              <a:buFontTx/>
              <a:buChar char="-"/>
            </a:pPr>
            <a:r>
              <a:rPr lang="en-US" dirty="0"/>
              <a:t>GitHub is accessible from a browser and is actually pretty user friendly. </a:t>
            </a:r>
          </a:p>
          <a:p>
            <a:pPr marL="171450" indent="-171450">
              <a:buFontTx/>
              <a:buChar char="-"/>
            </a:pPr>
            <a:r>
              <a:rPr lang="en-US" dirty="0"/>
              <a:t>We have </a:t>
            </a:r>
            <a:r>
              <a:rPr lang="en-US" dirty="0" err="1"/>
              <a:t>Github</a:t>
            </a:r>
            <a:r>
              <a:rPr lang="en-US" dirty="0"/>
              <a:t> Enterprise instance, which means that I can store code behind CHOP’s firewall.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Branch = master</a:t>
            </a:r>
          </a:p>
          <a:p>
            <a:pPr marL="171450" indent="-171450">
              <a:buFontTx/>
              <a:buChar char="-"/>
            </a:pPr>
            <a:r>
              <a:rPr lang="en-US" dirty="0"/>
              <a:t>Repo for the </a:t>
            </a:r>
            <a:r>
              <a:rPr lang="en-US" dirty="0" err="1"/>
              <a:t>cibmtrFormsAssistant</a:t>
            </a:r>
            <a:r>
              <a:rPr lang="en-US" dirty="0"/>
              <a:t> lists all the files in the current branch, and I can easily download all the files to my computer. </a:t>
            </a:r>
          </a:p>
          <a:p>
            <a:pPr marL="171450" indent="-171450">
              <a:buFontTx/>
              <a:buChar char="-"/>
            </a:pPr>
            <a:r>
              <a:rPr lang="en-US" dirty="0"/>
              <a:t>You can also see that there are XXX commits in the history. When I click on the commits I see a timeline that tells me who committed the code and when and also a commit message that is a one-liner explanation of what’s going on in a specific commit.</a:t>
            </a:r>
          </a:p>
          <a:p>
            <a:pPr marL="628650" lvl="1" indent="-171450">
              <a:buFontTx/>
              <a:buChar char="-"/>
            </a:pPr>
            <a:r>
              <a:rPr lang="en-US" dirty="0"/>
              <a:t>From here I can do two more things: 1) I can browse the repo at that previous state, and 2) I can see which lines in each file actually changed. Green = additions, red = deletions. So you’ll get an automated Track Changes view that allows you to navigate your version history. Pretty powerful! </a:t>
            </a:r>
          </a:p>
        </p:txBody>
      </p:sp>
      <p:sp>
        <p:nvSpPr>
          <p:cNvPr id="4" name="Slide Number Placeholder 3"/>
          <p:cNvSpPr>
            <a:spLocks noGrp="1"/>
          </p:cNvSpPr>
          <p:nvPr>
            <p:ph type="sldNum" sz="quarter" idx="5"/>
          </p:nvPr>
        </p:nvSpPr>
        <p:spPr/>
        <p:txBody>
          <a:bodyPr/>
          <a:lstStyle/>
          <a:p>
            <a:fld id="{85467DA8-1518-2E4F-B1E3-4CF32F3F500F}" type="slidenum">
              <a:rPr lang="en-US" smtClean="0"/>
              <a:t>20</a:t>
            </a:fld>
            <a:endParaRPr lang="en-US"/>
          </a:p>
        </p:txBody>
      </p:sp>
    </p:spTree>
    <p:extLst>
      <p:ext uri="{BB962C8B-B14F-4D97-AF65-F5344CB8AC3E}">
        <p14:creationId xmlns:p14="http://schemas.microsoft.com/office/powerpoint/2010/main" val="158917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is to teach the basics of good software engineering tailored to an audience of clinical laboratorians who may be involved in overseeing a software development project but who don’t necessarily know how to program themselves. </a:t>
            </a:r>
          </a:p>
          <a:p>
            <a:endParaRPr lang="en-US" dirty="0"/>
          </a:p>
          <a:p>
            <a:r>
              <a:rPr lang="en-US" dirty="0"/>
              <a:t>After this session, …</a:t>
            </a:r>
          </a:p>
        </p:txBody>
      </p:sp>
      <p:sp>
        <p:nvSpPr>
          <p:cNvPr id="4" name="Slide Number Placeholder 3"/>
          <p:cNvSpPr>
            <a:spLocks noGrp="1"/>
          </p:cNvSpPr>
          <p:nvPr>
            <p:ph type="sldNum" sz="quarter" idx="5"/>
          </p:nvPr>
        </p:nvSpPr>
        <p:spPr/>
        <p:txBody>
          <a:bodyPr/>
          <a:lstStyle/>
          <a:p>
            <a:fld id="{85467DA8-1518-2E4F-B1E3-4CF32F3F500F}" type="slidenum">
              <a:rPr lang="en-US" smtClean="0"/>
              <a:t>3</a:t>
            </a:fld>
            <a:endParaRPr lang="en-US"/>
          </a:p>
        </p:txBody>
      </p:sp>
    </p:spTree>
    <p:extLst>
      <p:ext uri="{BB962C8B-B14F-4D97-AF65-F5344CB8AC3E}">
        <p14:creationId xmlns:p14="http://schemas.microsoft.com/office/powerpoint/2010/main" val="221640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A medium-size software project often contains a hundred or more automated tests. </a:t>
            </a:r>
          </a:p>
          <a:p>
            <a:r>
              <a:rPr lang="en-US" dirty="0"/>
              <a:t>It usually takes </a:t>
            </a:r>
            <a:r>
              <a:rPr lang="en-US" b="1" dirty="0"/>
              <a:t>fewer than ten minutes </a:t>
            </a:r>
            <a:r>
              <a:rPr lang="en-US" dirty="0"/>
              <a:t>to run all tests, making it feasible to exercise the test suite frequently. </a:t>
            </a:r>
          </a:p>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23</a:t>
            </a:fld>
            <a:endParaRPr lang="en-US"/>
          </a:p>
        </p:txBody>
      </p:sp>
    </p:spTree>
    <p:extLst>
      <p:ext uri="{BB962C8B-B14F-4D97-AF65-F5344CB8AC3E}">
        <p14:creationId xmlns:p14="http://schemas.microsoft.com/office/powerpoint/2010/main" val="3877819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integrate automated testing with version control systems, and this is known as </a:t>
            </a:r>
            <a:r>
              <a:rPr lang="en-US" b="1" dirty="0"/>
              <a:t>continuous integration</a:t>
            </a:r>
            <a:r>
              <a:rPr lang="en-US" b="0" dirty="0"/>
              <a:t>. If you set up continuous integration for your project, each time you update your repository, the VCS triggers a run of the entire test suite, and if anything fails you’ll get a notification telling you exactly which test failed.</a:t>
            </a:r>
            <a:endParaRPr lang="en-US" dirty="0"/>
          </a:p>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24</a:t>
            </a:fld>
            <a:endParaRPr lang="en-US"/>
          </a:p>
        </p:txBody>
      </p:sp>
    </p:spTree>
    <p:extLst>
      <p:ext uri="{BB962C8B-B14F-4D97-AF65-F5344CB8AC3E}">
        <p14:creationId xmlns:p14="http://schemas.microsoft.com/office/powerpoint/2010/main" val="170186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github.research.chop.edu</a:t>
            </a:r>
            <a:r>
              <a:rPr lang="en-US" dirty="0"/>
              <a:t>/</a:t>
            </a:r>
            <a:r>
              <a:rPr lang="en-US" dirty="0" err="1"/>
              <a:t>CGTDataOps</a:t>
            </a:r>
            <a:r>
              <a:rPr lang="en-US" dirty="0"/>
              <a:t>/</a:t>
            </a:r>
            <a:r>
              <a:rPr lang="en-US" dirty="0" err="1"/>
              <a:t>cibmtrFormsAssistant</a:t>
            </a:r>
            <a:r>
              <a:rPr lang="en-US" dirty="0"/>
              <a:t>/</a:t>
            </a:r>
          </a:p>
          <a:p>
            <a:endParaRPr lang="en-US" dirty="0"/>
          </a:p>
          <a:p>
            <a:r>
              <a:rPr lang="en-US" dirty="0"/>
              <a:t>Show the tests folder and browse to tests/</a:t>
            </a:r>
            <a:r>
              <a:rPr lang="en-US" dirty="0" err="1"/>
              <a:t>testthat</a:t>
            </a:r>
            <a:r>
              <a:rPr lang="en-US" dirty="0"/>
              <a:t>/test-fct_anc500_day.R</a:t>
            </a:r>
          </a:p>
          <a:p>
            <a:endParaRPr lang="en-US" dirty="0"/>
          </a:p>
          <a:p>
            <a:r>
              <a:rPr lang="en-US" dirty="0"/>
              <a:t>This file contains a unit test that tests the function that calculates the neutrophil engraftment date. This function is called anc500_day(). </a:t>
            </a:r>
          </a:p>
          <a:p>
            <a:endParaRPr lang="en-US" dirty="0"/>
          </a:p>
          <a:p>
            <a:r>
              <a:rPr lang="en-US" dirty="0"/>
              <a:t>Point out:</a:t>
            </a:r>
          </a:p>
          <a:p>
            <a:r>
              <a:rPr lang="en-US" dirty="0"/>
              <a:t>- Highlighting rows 39 - 47</a:t>
            </a:r>
          </a:p>
          <a:p>
            <a:pPr marL="628650" lvl="1" indent="-171450">
              <a:buFontTx/>
              <a:buChar char="-"/>
            </a:pPr>
            <a:r>
              <a:rPr lang="en-US" dirty="0"/>
              <a:t>Unit test typically consists of two steps:</a:t>
            </a:r>
          </a:p>
          <a:p>
            <a:pPr marL="628650" lvl="1" indent="-171450">
              <a:buFontTx/>
              <a:buChar char="-"/>
            </a:pPr>
            <a:r>
              <a:rPr lang="en-US" dirty="0"/>
              <a:t>Step 1: Call the function with test data that I know should produce an expected result if the function works correctly</a:t>
            </a:r>
          </a:p>
          <a:p>
            <a:pPr marL="628650" lvl="1" indent="-171450">
              <a:buFontTx/>
              <a:buChar char="-"/>
            </a:pPr>
            <a:r>
              <a:rPr lang="en-US" dirty="0"/>
              <a:t>Step 2: Check that you got the expected result</a:t>
            </a:r>
          </a:p>
          <a:p>
            <a:pPr marL="628650" lvl="1" indent="-171450">
              <a:buFontTx/>
              <a:buChar char="-"/>
            </a:pPr>
            <a:r>
              <a:rPr lang="en-US" dirty="0"/>
              <a:t>If you don’t get the expected result, the test </a:t>
            </a:r>
            <a:r>
              <a:rPr lang="en-US" i="1" dirty="0"/>
              <a:t>fails </a:t>
            </a:r>
            <a:r>
              <a:rPr lang="en-US" i="0" dirty="0"/>
              <a:t>and you</a:t>
            </a:r>
            <a:r>
              <a:rPr lang="en-US" dirty="0"/>
              <a:t> get an email telling you specifically which test failed</a:t>
            </a:r>
          </a:p>
          <a:p>
            <a:pPr marL="628650" lvl="1" indent="-171450">
              <a:buFontTx/>
              <a:buChar char="-"/>
            </a:pPr>
            <a:r>
              <a:rPr lang="en-US" dirty="0"/>
              <a:t>If all tests pass, you’re good to go.</a:t>
            </a:r>
          </a:p>
          <a:p>
            <a:pPr marL="171450" indent="-171450">
              <a:buFontTx/>
              <a:buChar char="-"/>
            </a:pPr>
            <a:r>
              <a:rPr lang="en-US" dirty="0"/>
              <a:t>Show Actions – point out checkboxes and that running tests took &lt;10 min</a:t>
            </a:r>
          </a:p>
        </p:txBody>
      </p:sp>
      <p:sp>
        <p:nvSpPr>
          <p:cNvPr id="4" name="Slide Number Placeholder 3"/>
          <p:cNvSpPr>
            <a:spLocks noGrp="1"/>
          </p:cNvSpPr>
          <p:nvPr>
            <p:ph type="sldNum" sz="quarter" idx="5"/>
          </p:nvPr>
        </p:nvSpPr>
        <p:spPr/>
        <p:txBody>
          <a:bodyPr/>
          <a:lstStyle/>
          <a:p>
            <a:fld id="{85467DA8-1518-2E4F-B1E3-4CF32F3F500F}" type="slidenum">
              <a:rPr lang="en-US" smtClean="0"/>
              <a:t>25</a:t>
            </a:fld>
            <a:endParaRPr lang="en-US"/>
          </a:p>
        </p:txBody>
      </p:sp>
    </p:spTree>
    <p:extLst>
      <p:ext uri="{BB962C8B-B14F-4D97-AF65-F5344CB8AC3E}">
        <p14:creationId xmlns:p14="http://schemas.microsoft.com/office/powerpoint/2010/main" val="4265512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Code Reviews!</a:t>
            </a:r>
          </a:p>
        </p:txBody>
      </p:sp>
      <p:sp>
        <p:nvSpPr>
          <p:cNvPr id="4" name="Slide Number Placeholder 3"/>
          <p:cNvSpPr>
            <a:spLocks noGrp="1"/>
          </p:cNvSpPr>
          <p:nvPr>
            <p:ph type="sldNum" sz="quarter" idx="5"/>
          </p:nvPr>
        </p:nvSpPr>
        <p:spPr/>
        <p:txBody>
          <a:bodyPr/>
          <a:lstStyle/>
          <a:p>
            <a:fld id="{85467DA8-1518-2E4F-B1E3-4CF32F3F500F}" type="slidenum">
              <a:rPr lang="en-US" smtClean="0"/>
              <a:t>26</a:t>
            </a:fld>
            <a:endParaRPr lang="en-US"/>
          </a:p>
        </p:txBody>
      </p:sp>
    </p:spTree>
    <p:extLst>
      <p:ext uri="{BB962C8B-B14F-4D97-AF65-F5344CB8AC3E}">
        <p14:creationId xmlns:p14="http://schemas.microsoft.com/office/powerpoint/2010/main" val="3156469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And why do we do code reviews? Because they’ve been shown to</a:t>
            </a:r>
          </a:p>
          <a:p>
            <a:r>
              <a:rPr lang="en-US" dirty="0"/>
              <a:t>1. Increase code quality: You’re going to do a better job writing your code if you know someone else will look at it and that you might have to explain what you did. This reduces complexity by encouraging programmers to write clear code and good documentation.</a:t>
            </a:r>
          </a:p>
          <a:p>
            <a:r>
              <a:rPr lang="en-US" dirty="0"/>
              <a:t>2. Increase learning when you’re onboarding a new team member</a:t>
            </a:r>
          </a:p>
          <a:p>
            <a:r>
              <a:rPr lang="en-US" dirty="0"/>
              <a:t>3. Facilitate knowledge exchange: by having more than one person look at any piece of code, you avoid the problem that there’s only one maintainer which I highlighted in the two case studies in the beginning.</a:t>
            </a:r>
            <a:br>
              <a:rPr lang="en-US" dirty="0"/>
            </a:br>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27</a:t>
            </a:fld>
            <a:endParaRPr lang="en-US"/>
          </a:p>
        </p:txBody>
      </p:sp>
    </p:spTree>
    <p:extLst>
      <p:ext uri="{BB962C8B-B14F-4D97-AF65-F5344CB8AC3E}">
        <p14:creationId xmlns:p14="http://schemas.microsoft.com/office/powerpoint/2010/main" val="3678228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review can be integrated into the workflow of a version control system, and that’s called a </a:t>
            </a:r>
            <a:r>
              <a:rPr lang="en-US" b="1" dirty="0"/>
              <a:t>Pull Request</a:t>
            </a:r>
            <a:r>
              <a:rPr lang="en-US" b="0" dirty="0"/>
              <a:t>.</a:t>
            </a:r>
            <a:endParaRPr lang="en-US" dirty="0"/>
          </a:p>
          <a:p>
            <a:endParaRPr lang="en-US" dirty="0"/>
          </a:p>
          <a:p>
            <a:r>
              <a:rPr lang="en-US" dirty="0"/>
              <a:t>A pull request lets others know that you would like to merge your changes to the main branch. </a:t>
            </a:r>
          </a:p>
        </p:txBody>
      </p:sp>
      <p:sp>
        <p:nvSpPr>
          <p:cNvPr id="4" name="Slide Number Placeholder 3"/>
          <p:cNvSpPr>
            <a:spLocks noGrp="1"/>
          </p:cNvSpPr>
          <p:nvPr>
            <p:ph type="sldNum" sz="quarter" idx="5"/>
          </p:nvPr>
        </p:nvSpPr>
        <p:spPr/>
        <p:txBody>
          <a:bodyPr/>
          <a:lstStyle/>
          <a:p>
            <a:fld id="{85467DA8-1518-2E4F-B1E3-4CF32F3F500F}" type="slidenum">
              <a:rPr lang="en-US" smtClean="0"/>
              <a:t>28</a:t>
            </a:fld>
            <a:endParaRPr lang="en-US"/>
          </a:p>
        </p:txBody>
      </p:sp>
    </p:spTree>
    <p:extLst>
      <p:ext uri="{BB962C8B-B14F-4D97-AF65-F5344CB8AC3E}">
        <p14:creationId xmlns:p14="http://schemas.microsoft.com/office/powerpoint/2010/main" val="2190668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a recent pull request from the Engraftment app. (Show PR #20)</a:t>
            </a:r>
          </a:p>
          <a:p>
            <a:endParaRPr lang="en-US" dirty="0"/>
          </a:p>
          <a:p>
            <a:r>
              <a:rPr lang="en-US" dirty="0"/>
              <a:t>A key piece is the timeline which contains comments and other events</a:t>
            </a:r>
          </a:p>
          <a:p>
            <a:pPr marL="171450" indent="-171450">
              <a:buFontTx/>
              <a:buChar char="-"/>
            </a:pPr>
            <a:r>
              <a:rPr lang="en-US" dirty="0"/>
              <a:t>Here the developer tells me about the changes he has made.</a:t>
            </a:r>
          </a:p>
          <a:p>
            <a:pPr marL="171450" indent="-171450">
              <a:buFontTx/>
              <a:buChar char="-"/>
            </a:pPr>
            <a:r>
              <a:rPr lang="en-US" dirty="0"/>
              <a:t>I can see that there are a number of commits that have been made. The last one has a checkmark, and this tells me that continuous integration has run and all unit tests have passed at this time.</a:t>
            </a:r>
          </a:p>
          <a:p>
            <a:pPr marL="171450" indent="-171450">
              <a:buFontTx/>
              <a:buChar char="-"/>
            </a:pPr>
            <a:r>
              <a:rPr lang="en-US" dirty="0"/>
              <a:t>Then he requested a review from me.</a:t>
            </a:r>
          </a:p>
          <a:p>
            <a:pPr marL="171450" indent="-171450">
              <a:buFontTx/>
              <a:buChar char="-"/>
            </a:pPr>
            <a:r>
              <a:rPr lang="en-US" dirty="0"/>
              <a:t>Knowing that all the tests worked in the current version of the code makes my life a lot easier! Because now I don’t have to look for syntactic errors and can instead focus on whether the logic is sound and the code is clearly written</a:t>
            </a:r>
          </a:p>
          <a:p>
            <a:pPr marL="171450" indent="-171450">
              <a:buFontTx/>
              <a:buChar char="-"/>
            </a:pPr>
            <a:r>
              <a:rPr lang="en-US" dirty="0"/>
              <a:t>Click on “View Changes” – can see all the changes. GitHub is smart enough to show me all the changes from all the relevant commits for this pull request.</a:t>
            </a:r>
          </a:p>
          <a:p>
            <a:pPr marL="171450" indent="-171450">
              <a:buFontTx/>
              <a:buChar char="-"/>
            </a:pPr>
            <a:r>
              <a:rPr lang="en-US" dirty="0"/>
              <a:t>Allows me to verify that he made </a:t>
            </a:r>
            <a:r>
              <a:rPr lang="en-US" i="1" dirty="0"/>
              <a:t>exactly </a:t>
            </a:r>
            <a:r>
              <a:rPr lang="en-US" i="0" dirty="0"/>
              <a:t>the changes we had discussed and how. </a:t>
            </a:r>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29</a:t>
            </a:fld>
            <a:endParaRPr lang="en-US"/>
          </a:p>
        </p:txBody>
      </p:sp>
    </p:spTree>
    <p:extLst>
      <p:ext uri="{BB962C8B-B14F-4D97-AF65-F5344CB8AC3E}">
        <p14:creationId xmlns:p14="http://schemas.microsoft.com/office/powerpoint/2010/main" val="2976487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31</a:t>
            </a:fld>
            <a:endParaRPr lang="en-US"/>
          </a:p>
        </p:txBody>
      </p:sp>
    </p:spTree>
    <p:extLst>
      <p:ext uri="{BB962C8B-B14F-4D97-AF65-F5344CB8AC3E}">
        <p14:creationId xmlns:p14="http://schemas.microsoft.com/office/powerpoint/2010/main" val="1687827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32</a:t>
            </a:fld>
            <a:endParaRPr lang="en-US"/>
          </a:p>
        </p:txBody>
      </p:sp>
    </p:spTree>
    <p:extLst>
      <p:ext uri="{BB962C8B-B14F-4D97-AF65-F5344CB8AC3E}">
        <p14:creationId xmlns:p14="http://schemas.microsoft.com/office/powerpoint/2010/main" val="2518801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33</a:t>
            </a:fld>
            <a:endParaRPr lang="en-US"/>
          </a:p>
        </p:txBody>
      </p:sp>
    </p:spTree>
    <p:extLst>
      <p:ext uri="{BB962C8B-B14F-4D97-AF65-F5344CB8AC3E}">
        <p14:creationId xmlns:p14="http://schemas.microsoft.com/office/powerpoint/2010/main" val="397173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two motivating case studies--</a:t>
            </a:r>
          </a:p>
        </p:txBody>
      </p:sp>
      <p:sp>
        <p:nvSpPr>
          <p:cNvPr id="4" name="Slide Number Placeholder 3"/>
          <p:cNvSpPr>
            <a:spLocks noGrp="1"/>
          </p:cNvSpPr>
          <p:nvPr>
            <p:ph type="sldNum" sz="quarter" idx="5"/>
          </p:nvPr>
        </p:nvSpPr>
        <p:spPr/>
        <p:txBody>
          <a:bodyPr/>
          <a:lstStyle/>
          <a:p>
            <a:fld id="{85467DA8-1518-2E4F-B1E3-4CF32F3F500F}" type="slidenum">
              <a:rPr lang="en-US" smtClean="0"/>
              <a:t>4</a:t>
            </a:fld>
            <a:endParaRPr lang="en-US"/>
          </a:p>
        </p:txBody>
      </p:sp>
    </p:spTree>
    <p:extLst>
      <p:ext uri="{BB962C8B-B14F-4D97-AF65-F5344CB8AC3E}">
        <p14:creationId xmlns:p14="http://schemas.microsoft.com/office/powerpoint/2010/main" val="1051991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you don’t have to master these tools.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having a basic understanding of these practices really can empower you to ask probing questions. If you are responsible for the outcome of a project that involves building an production-grade application, it will pay off to pay attention to software engineering practices! </a:t>
            </a:r>
            <a:endParaRPr lang="en-US" dirty="0"/>
          </a:p>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34</a:t>
            </a:fld>
            <a:endParaRPr lang="en-US"/>
          </a:p>
        </p:txBody>
      </p:sp>
    </p:spTree>
    <p:extLst>
      <p:ext uri="{BB962C8B-B14F-4D97-AF65-F5344CB8AC3E}">
        <p14:creationId xmlns:p14="http://schemas.microsoft.com/office/powerpoint/2010/main" val="3768827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35</a:t>
            </a:fld>
            <a:endParaRPr lang="en-US"/>
          </a:p>
        </p:txBody>
      </p:sp>
    </p:spTree>
    <p:extLst>
      <p:ext uri="{BB962C8B-B14F-4D97-AF65-F5344CB8AC3E}">
        <p14:creationId xmlns:p14="http://schemas.microsoft.com/office/powerpoint/2010/main" val="64385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5</a:t>
            </a:fld>
            <a:endParaRPr lang="en-US"/>
          </a:p>
        </p:txBody>
      </p:sp>
    </p:spTree>
    <p:extLst>
      <p:ext uri="{BB962C8B-B14F-4D97-AF65-F5344CB8AC3E}">
        <p14:creationId xmlns:p14="http://schemas.microsoft.com/office/powerpoint/2010/main" val="3847792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6</a:t>
            </a:fld>
            <a:endParaRPr lang="en-US"/>
          </a:p>
        </p:txBody>
      </p:sp>
    </p:spTree>
    <p:extLst>
      <p:ext uri="{BB962C8B-B14F-4D97-AF65-F5344CB8AC3E}">
        <p14:creationId xmlns:p14="http://schemas.microsoft.com/office/powerpoint/2010/main" val="1728299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that these case studies, both which are taken from my own experience and only slightly modified, illustrate, is that there are some risks in building custom software for the lab. </a:t>
            </a:r>
          </a:p>
          <a:p>
            <a:endParaRPr lang="en-US" dirty="0"/>
          </a:p>
          <a:p>
            <a:r>
              <a:rPr lang="en-US" dirty="0"/>
              <a:t>And those risks can creep up on you. You may feel like everything is fine but all of a sudden realize that the room is on fire.</a:t>
            </a:r>
          </a:p>
          <a:p>
            <a:endParaRPr lang="en-US" dirty="0"/>
          </a:p>
          <a:p>
            <a:r>
              <a:rPr lang="en-US" dirty="0"/>
              <a:t>So my talk is about ways of dealing with that risk.</a:t>
            </a:r>
          </a:p>
        </p:txBody>
      </p:sp>
      <p:sp>
        <p:nvSpPr>
          <p:cNvPr id="4" name="Slide Number Placeholder 3"/>
          <p:cNvSpPr>
            <a:spLocks noGrp="1"/>
          </p:cNvSpPr>
          <p:nvPr>
            <p:ph type="sldNum" sz="quarter" idx="5"/>
          </p:nvPr>
        </p:nvSpPr>
        <p:spPr/>
        <p:txBody>
          <a:bodyPr/>
          <a:lstStyle/>
          <a:p>
            <a:fld id="{85467DA8-1518-2E4F-B1E3-4CF32F3F500F}" type="slidenum">
              <a:rPr lang="en-US" smtClean="0"/>
              <a:t>7</a:t>
            </a:fld>
            <a:endParaRPr lang="en-US"/>
          </a:p>
        </p:txBody>
      </p:sp>
    </p:spTree>
    <p:extLst>
      <p:ext uri="{BB962C8B-B14F-4D97-AF65-F5344CB8AC3E}">
        <p14:creationId xmlns:p14="http://schemas.microsoft.com/office/powerpoint/2010/main" val="381897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rstudio-connect.chop.edu</a:t>
            </a:r>
            <a:r>
              <a:rPr lang="en-US" dirty="0"/>
              <a:t>/content/2053/?</a:t>
            </a:r>
            <a:r>
              <a:rPr lang="en-US" dirty="0" err="1"/>
              <a:t>test_data</a:t>
            </a:r>
            <a:r>
              <a:rPr lang="en-US" dirty="0"/>
              <a:t>=true</a:t>
            </a:r>
          </a:p>
          <a:p>
            <a:endParaRPr lang="en-US" dirty="0"/>
          </a:p>
          <a:p>
            <a:r>
              <a:rPr lang="en-US" dirty="0"/>
              <a:t>8000001</a:t>
            </a:r>
          </a:p>
          <a:p>
            <a:endParaRPr lang="en-US" dirty="0"/>
          </a:p>
          <a:p>
            <a:r>
              <a:rPr lang="en-US" dirty="0"/>
              <a:t>I want to show you an example of a clinically used app my team built.</a:t>
            </a:r>
          </a:p>
          <a:p>
            <a:endParaRPr lang="en-US" dirty="0"/>
          </a:p>
          <a:p>
            <a:r>
              <a:rPr lang="en-US" dirty="0"/>
              <a:t>Point out:</a:t>
            </a:r>
          </a:p>
          <a:p>
            <a:r>
              <a:rPr lang="en-US" dirty="0"/>
              <a:t>- This is an app written in R that our data managers use to determine neutrophil (or ANC) and platelet recovery after hematopoietic stem cell transplant. There’s a legal requirement to report these metrics to a registry called the CIBMTR. </a:t>
            </a:r>
          </a:p>
          <a:p>
            <a:pPr marL="171450" indent="-171450">
              <a:buFontTx/>
              <a:buChar char="-"/>
            </a:pPr>
            <a:r>
              <a:rPr lang="en-US" dirty="0"/>
              <a:t>There are multiple complex calculations, and they need to be correct, and our data managers rely on the information being correct.</a:t>
            </a:r>
          </a:p>
        </p:txBody>
      </p:sp>
      <p:sp>
        <p:nvSpPr>
          <p:cNvPr id="4" name="Slide Number Placeholder 3"/>
          <p:cNvSpPr>
            <a:spLocks noGrp="1"/>
          </p:cNvSpPr>
          <p:nvPr>
            <p:ph type="sldNum" sz="quarter" idx="5"/>
          </p:nvPr>
        </p:nvSpPr>
        <p:spPr/>
        <p:txBody>
          <a:bodyPr/>
          <a:lstStyle/>
          <a:p>
            <a:fld id="{85467DA8-1518-2E4F-B1E3-4CF32F3F500F}" type="slidenum">
              <a:rPr lang="en-US" smtClean="0"/>
              <a:t>8</a:t>
            </a:fld>
            <a:endParaRPr lang="en-US"/>
          </a:p>
        </p:txBody>
      </p:sp>
    </p:spTree>
    <p:extLst>
      <p:ext uri="{BB962C8B-B14F-4D97-AF65-F5344CB8AC3E}">
        <p14:creationId xmlns:p14="http://schemas.microsoft.com/office/powerpoint/2010/main" val="251888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I mean by production?</a:t>
            </a:r>
          </a:p>
        </p:txBody>
      </p:sp>
      <p:sp>
        <p:nvSpPr>
          <p:cNvPr id="4" name="Slide Number Placeholder 3"/>
          <p:cNvSpPr>
            <a:spLocks noGrp="1"/>
          </p:cNvSpPr>
          <p:nvPr>
            <p:ph type="sldNum" sz="quarter" idx="5"/>
          </p:nvPr>
        </p:nvSpPr>
        <p:spPr/>
        <p:txBody>
          <a:bodyPr/>
          <a:lstStyle/>
          <a:p>
            <a:fld id="{85467DA8-1518-2E4F-B1E3-4CF32F3F500F}" type="slidenum">
              <a:rPr lang="en-US" smtClean="0"/>
              <a:t>9</a:t>
            </a:fld>
            <a:endParaRPr lang="en-US"/>
          </a:p>
        </p:txBody>
      </p:sp>
    </p:spTree>
    <p:extLst>
      <p:ext uri="{BB962C8B-B14F-4D97-AF65-F5344CB8AC3E}">
        <p14:creationId xmlns:p14="http://schemas.microsoft.com/office/powerpoint/2010/main" val="1354357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85467DA8-1518-2E4F-B1E3-4CF32F3F500F}" type="slidenum">
              <a:rPr lang="en-US" smtClean="0"/>
              <a:t>10</a:t>
            </a:fld>
            <a:endParaRPr lang="en-US"/>
          </a:p>
        </p:txBody>
      </p:sp>
    </p:spTree>
    <p:extLst>
      <p:ext uri="{BB962C8B-B14F-4D97-AF65-F5344CB8AC3E}">
        <p14:creationId xmlns:p14="http://schemas.microsoft.com/office/powerpoint/2010/main" val="355183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CB9F1E-7B8E-1243-8BFB-1905F93A08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itle 4">
            <a:extLst>
              <a:ext uri="{FF2B5EF4-FFF2-40B4-BE49-F238E27FC236}">
                <a16:creationId xmlns:a16="http://schemas.microsoft.com/office/drawing/2014/main" id="{9EA9AA1D-C3C3-294A-8822-610BA11378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818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1D18-FB1B-D54C-89E2-BCC39A6134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F6991-E68D-E445-BC6F-F4A3D2ACD197}"/>
              </a:ext>
            </a:extLst>
          </p:cNvPr>
          <p:cNvSpPr>
            <a:spLocks noGrp="1"/>
          </p:cNvSpPr>
          <p:nvPr>
            <p:ph type="body" orient="vert" idx="1"/>
          </p:nvPr>
        </p:nvSpPr>
        <p:spPr>
          <a:xfrm>
            <a:off x="838200" y="1825624"/>
            <a:ext cx="10515600" cy="4117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18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574BD-D6F5-CC42-B747-470339CC362C}"/>
              </a:ext>
            </a:extLst>
          </p:cNvPr>
          <p:cNvSpPr>
            <a:spLocks noGrp="1"/>
          </p:cNvSpPr>
          <p:nvPr>
            <p:ph type="title" orient="vert"/>
          </p:nvPr>
        </p:nvSpPr>
        <p:spPr>
          <a:xfrm>
            <a:off x="8724900" y="365125"/>
            <a:ext cx="2628900" cy="5578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8A6E7-70DC-924A-BE5C-16A4063F20E2}"/>
              </a:ext>
            </a:extLst>
          </p:cNvPr>
          <p:cNvSpPr>
            <a:spLocks noGrp="1"/>
          </p:cNvSpPr>
          <p:nvPr>
            <p:ph type="body" orient="vert" idx="1"/>
          </p:nvPr>
        </p:nvSpPr>
        <p:spPr>
          <a:xfrm>
            <a:off x="838200" y="365125"/>
            <a:ext cx="7734300"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07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9C30-EB4B-CC42-AE7E-31900989D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BB0619-A774-C94E-A0A6-CE54D89FB14B}"/>
              </a:ext>
            </a:extLst>
          </p:cNvPr>
          <p:cNvSpPr>
            <a:spLocks noGrp="1"/>
          </p:cNvSpPr>
          <p:nvPr>
            <p:ph idx="1"/>
          </p:nvPr>
        </p:nvSpPr>
        <p:spPr>
          <a:xfrm>
            <a:off x="838200" y="1825624"/>
            <a:ext cx="10515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51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4D61-3416-DF4D-8A68-67E1D449AA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FDF57-8458-164E-B616-A6D5DFDFC2B5}"/>
              </a:ext>
            </a:extLst>
          </p:cNvPr>
          <p:cNvSpPr>
            <a:spLocks noGrp="1"/>
          </p:cNvSpPr>
          <p:nvPr>
            <p:ph type="body" idx="1"/>
          </p:nvPr>
        </p:nvSpPr>
        <p:spPr>
          <a:xfrm>
            <a:off x="831850" y="4589463"/>
            <a:ext cx="10515600" cy="13541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168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F2C-633D-3B4D-A98F-241D1A3DF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38636C-1316-E74F-84B1-7ED0864A3C72}"/>
              </a:ext>
            </a:extLst>
          </p:cNvPr>
          <p:cNvSpPr>
            <a:spLocks noGrp="1"/>
          </p:cNvSpPr>
          <p:nvPr>
            <p:ph sz="half" idx="1"/>
          </p:nvPr>
        </p:nvSpPr>
        <p:spPr>
          <a:xfrm>
            <a:off x="838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BF43EC-017A-7747-944C-9CD5EEABD998}"/>
              </a:ext>
            </a:extLst>
          </p:cNvPr>
          <p:cNvSpPr>
            <a:spLocks noGrp="1"/>
          </p:cNvSpPr>
          <p:nvPr>
            <p:ph sz="half" idx="2"/>
          </p:nvPr>
        </p:nvSpPr>
        <p:spPr>
          <a:xfrm>
            <a:off x="6172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95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A48A0-5CBF-4443-BA2B-36832F80EC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B12907-B659-1F4D-A33F-A0D895B9F2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219E1E-820E-1240-8854-E72405EB6ED3}"/>
              </a:ext>
            </a:extLst>
          </p:cNvPr>
          <p:cNvSpPr>
            <a:spLocks noGrp="1"/>
          </p:cNvSpPr>
          <p:nvPr>
            <p:ph sz="half" idx="2"/>
          </p:nvPr>
        </p:nvSpPr>
        <p:spPr>
          <a:xfrm>
            <a:off x="839788" y="2505075"/>
            <a:ext cx="5157787" cy="343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D1052-1259-7D49-A85E-9779404FE5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222E49-63FB-AB4D-BDF5-213641A2411E}"/>
              </a:ext>
            </a:extLst>
          </p:cNvPr>
          <p:cNvSpPr>
            <a:spLocks noGrp="1"/>
          </p:cNvSpPr>
          <p:nvPr>
            <p:ph sz="quarter" idx="4"/>
          </p:nvPr>
        </p:nvSpPr>
        <p:spPr>
          <a:xfrm>
            <a:off x="6172200" y="2505075"/>
            <a:ext cx="5183188" cy="3438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59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B365A-A90C-2640-8988-A4805F834D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546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438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61AD2-86C9-9C4D-962C-507BA97C2C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6194DF-D9AD-EE4A-AD07-CFF067C4A204}"/>
              </a:ext>
            </a:extLst>
          </p:cNvPr>
          <p:cNvSpPr>
            <a:spLocks noGrp="1"/>
          </p:cNvSpPr>
          <p:nvPr>
            <p:ph idx="1"/>
          </p:nvPr>
        </p:nvSpPr>
        <p:spPr>
          <a:xfrm>
            <a:off x="5183188" y="987425"/>
            <a:ext cx="6172200" cy="4956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A8B5C0-9B94-7F4C-A5E8-2A874D16A6C3}"/>
              </a:ext>
            </a:extLst>
          </p:cNvPr>
          <p:cNvSpPr>
            <a:spLocks noGrp="1"/>
          </p:cNvSpPr>
          <p:nvPr>
            <p:ph type="body" sz="half" idx="2"/>
          </p:nvPr>
        </p:nvSpPr>
        <p:spPr>
          <a:xfrm>
            <a:off x="839788" y="2057400"/>
            <a:ext cx="3932237" cy="3886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325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CEFE-FFB2-1142-828A-8867BFF8C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B52292-83CB-CF48-A5A1-4A17F864B87F}"/>
              </a:ext>
            </a:extLst>
          </p:cNvPr>
          <p:cNvSpPr>
            <a:spLocks noGrp="1"/>
          </p:cNvSpPr>
          <p:nvPr>
            <p:ph type="pic" idx="1"/>
          </p:nvPr>
        </p:nvSpPr>
        <p:spPr>
          <a:xfrm>
            <a:off x="5183188" y="987425"/>
            <a:ext cx="6172200" cy="49561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B7BCD0-02CE-194A-BF46-371E88AC4FAF}"/>
              </a:ext>
            </a:extLst>
          </p:cNvPr>
          <p:cNvSpPr>
            <a:spLocks noGrp="1"/>
          </p:cNvSpPr>
          <p:nvPr>
            <p:ph type="body" sz="half" idx="2"/>
          </p:nvPr>
        </p:nvSpPr>
        <p:spPr>
          <a:xfrm>
            <a:off x="839788" y="2057400"/>
            <a:ext cx="3932237" cy="3886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35868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AC25A5-87EB-1349-AC77-E749FE615C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045B07-6945-334B-93D4-AE02B12D04F4}"/>
              </a:ext>
            </a:extLst>
          </p:cNvPr>
          <p:cNvSpPr>
            <a:spLocks noGrp="1"/>
          </p:cNvSpPr>
          <p:nvPr>
            <p:ph type="body" idx="1"/>
          </p:nvPr>
        </p:nvSpPr>
        <p:spPr>
          <a:xfrm>
            <a:off x="838200" y="1825625"/>
            <a:ext cx="10515600" cy="40830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F920956-8ACD-6440-9395-7F6CD2E1C927}"/>
              </a:ext>
            </a:extLst>
          </p:cNvPr>
          <p:cNvPicPr>
            <a:picLocks noChangeAspect="1"/>
          </p:cNvPicPr>
          <p:nvPr userDrawn="1"/>
        </p:nvPicPr>
        <p:blipFill>
          <a:blip r:embed="rId13"/>
          <a:stretch>
            <a:fillRect/>
          </a:stretch>
        </p:blipFill>
        <p:spPr>
          <a:xfrm>
            <a:off x="0" y="6045200"/>
            <a:ext cx="12192000" cy="812800"/>
          </a:xfrm>
          <a:prstGeom prst="rect">
            <a:avLst/>
          </a:prstGeom>
        </p:spPr>
      </p:pic>
    </p:spTree>
    <p:extLst>
      <p:ext uri="{BB962C8B-B14F-4D97-AF65-F5344CB8AC3E}">
        <p14:creationId xmlns:p14="http://schemas.microsoft.com/office/powerpoint/2010/main" val="104668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79A9-73A3-B04B-AE45-5311AFF8E273}"/>
              </a:ext>
            </a:extLst>
          </p:cNvPr>
          <p:cNvSpPr>
            <a:spLocks noGrp="1"/>
          </p:cNvSpPr>
          <p:nvPr>
            <p:ph type="ctrTitle"/>
          </p:nvPr>
        </p:nvSpPr>
        <p:spPr>
          <a:xfrm>
            <a:off x="1524000" y="1122363"/>
            <a:ext cx="9144000" cy="2387600"/>
          </a:xfrm>
        </p:spPr>
        <p:txBody>
          <a:bodyPr>
            <a:normAutofit/>
          </a:bodyPr>
          <a:lstStyle/>
          <a:p>
            <a:r>
              <a:rPr lang="en-US" sz="3200" dirty="0">
                <a:solidFill>
                  <a:srgbClr val="000000"/>
                </a:solidFill>
              </a:rPr>
              <a:t>Making Reliable Lab Apps: Demystifying Good Software Engineering Practices</a:t>
            </a:r>
          </a:p>
        </p:txBody>
      </p:sp>
      <p:sp>
        <p:nvSpPr>
          <p:cNvPr id="3" name="Subtitle 2">
            <a:extLst>
              <a:ext uri="{FF2B5EF4-FFF2-40B4-BE49-F238E27FC236}">
                <a16:creationId xmlns:a16="http://schemas.microsoft.com/office/drawing/2014/main" id="{C05F50B7-4842-984B-9150-2D058235866C}"/>
              </a:ext>
            </a:extLst>
          </p:cNvPr>
          <p:cNvSpPr>
            <a:spLocks noGrp="1"/>
          </p:cNvSpPr>
          <p:nvPr>
            <p:ph type="subTitle" idx="1"/>
          </p:nvPr>
        </p:nvSpPr>
        <p:spPr/>
        <p:txBody>
          <a:bodyPr>
            <a:normAutofit lnSpcReduction="10000"/>
          </a:bodyPr>
          <a:lstStyle/>
          <a:p>
            <a:pPr algn="l"/>
            <a:r>
              <a:rPr lang="en-US" dirty="0"/>
              <a:t>Stephan Kadauke, MD, PhD</a:t>
            </a:r>
          </a:p>
          <a:p>
            <a:pPr algn="l"/>
            <a:r>
              <a:rPr lang="en-US" dirty="0"/>
              <a:t>Assistant Professor of Pathology and Lab Medicine</a:t>
            </a:r>
          </a:p>
          <a:p>
            <a:pPr algn="l"/>
            <a:r>
              <a:rPr lang="en-US" dirty="0"/>
              <a:t>Children’s Hospital of Philadelphia</a:t>
            </a:r>
          </a:p>
          <a:p>
            <a:pPr algn="l"/>
            <a:r>
              <a:rPr lang="en-US" dirty="0"/>
              <a:t>AACC Atlanta, 30-Sep-2021</a:t>
            </a:r>
          </a:p>
          <a:p>
            <a:endParaRPr lang="en-US" dirty="0"/>
          </a:p>
        </p:txBody>
      </p:sp>
    </p:spTree>
    <p:extLst>
      <p:ext uri="{BB962C8B-B14F-4D97-AF65-F5344CB8AC3E}">
        <p14:creationId xmlns:p14="http://schemas.microsoft.com/office/powerpoint/2010/main" val="388357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EE8C-B57F-A048-A87A-C10F0BB0EB58}"/>
              </a:ext>
            </a:extLst>
          </p:cNvPr>
          <p:cNvSpPr>
            <a:spLocks noGrp="1"/>
          </p:cNvSpPr>
          <p:nvPr>
            <p:ph type="title"/>
          </p:nvPr>
        </p:nvSpPr>
        <p:spPr/>
        <p:txBody>
          <a:bodyPr/>
          <a:lstStyle/>
          <a:p>
            <a:r>
              <a:rPr lang="en-US" dirty="0"/>
              <a:t>What is “Production”?</a:t>
            </a:r>
            <a:endParaRPr lang="en-US" baseline="30000" dirty="0"/>
          </a:p>
        </p:txBody>
      </p:sp>
      <p:sp>
        <p:nvSpPr>
          <p:cNvPr id="3" name="Content Placeholder 2">
            <a:extLst>
              <a:ext uri="{FF2B5EF4-FFF2-40B4-BE49-F238E27FC236}">
                <a16:creationId xmlns:a16="http://schemas.microsoft.com/office/drawing/2014/main" id="{DEBD8585-EC7D-3D4F-99E8-598C2EA9F814}"/>
              </a:ext>
            </a:extLst>
          </p:cNvPr>
          <p:cNvSpPr>
            <a:spLocks noGrp="1"/>
          </p:cNvSpPr>
          <p:nvPr>
            <p:ph idx="1"/>
          </p:nvPr>
        </p:nvSpPr>
        <p:spPr/>
        <p:txBody>
          <a:bodyPr/>
          <a:lstStyle/>
          <a:p>
            <a:pPr marL="0" indent="0">
              <a:buNone/>
            </a:pPr>
            <a:r>
              <a:rPr lang="en-US" dirty="0"/>
              <a:t>An application is said to be </a:t>
            </a:r>
            <a:r>
              <a:rPr lang="en-US" b="1" dirty="0"/>
              <a:t>in production </a:t>
            </a:r>
            <a:r>
              <a:rPr lang="en-US" dirty="0"/>
              <a:t>if the following are true: </a:t>
            </a:r>
          </a:p>
          <a:p>
            <a:pPr marL="0" indent="0">
              <a:buNone/>
            </a:pPr>
            <a:endParaRPr lang="en-US" dirty="0"/>
          </a:p>
          <a:p>
            <a:pPr marL="514350" indent="-514350">
              <a:buFont typeface="+mj-lt"/>
              <a:buAutoNum type="arabicPeriod"/>
            </a:pPr>
            <a:r>
              <a:rPr lang="en-US" dirty="0"/>
              <a:t>It is being </a:t>
            </a:r>
            <a:r>
              <a:rPr lang="en-US" b="1" dirty="0"/>
              <a:t>used</a:t>
            </a:r>
            <a:r>
              <a:rPr lang="en-US" dirty="0"/>
              <a:t>, even if only by one person.</a:t>
            </a:r>
          </a:p>
          <a:p>
            <a:pPr marL="514350" indent="-514350">
              <a:buFont typeface="+mj-lt"/>
              <a:buAutoNum type="arabicPeriod"/>
            </a:pPr>
            <a:r>
              <a:rPr lang="en-US" dirty="0"/>
              <a:t>It is being </a:t>
            </a:r>
            <a:r>
              <a:rPr lang="en-US" b="1" dirty="0"/>
              <a:t>relied upon </a:t>
            </a:r>
            <a:r>
              <a:rPr lang="en-US" dirty="0"/>
              <a:t>by its user(s).</a:t>
            </a:r>
          </a:p>
          <a:p>
            <a:pPr marL="514350" indent="-514350">
              <a:buFont typeface="+mj-lt"/>
              <a:buAutoNum type="arabicPeriod"/>
            </a:pPr>
            <a:r>
              <a:rPr lang="en-US" dirty="0"/>
              <a:t>It has </a:t>
            </a:r>
            <a:r>
              <a:rPr lang="en-US" b="1" dirty="0"/>
              <a:t>real life impact </a:t>
            </a:r>
            <a:r>
              <a:rPr lang="en-US" dirty="0"/>
              <a:t>if something goes wrong. </a:t>
            </a:r>
          </a:p>
          <a:p>
            <a:pPr marL="0" indent="0">
              <a:buNone/>
            </a:pPr>
            <a:endParaRPr lang="en-US" dirty="0"/>
          </a:p>
        </p:txBody>
      </p:sp>
      <p:sp>
        <p:nvSpPr>
          <p:cNvPr id="4" name="TextBox 3">
            <a:extLst>
              <a:ext uri="{FF2B5EF4-FFF2-40B4-BE49-F238E27FC236}">
                <a16:creationId xmlns:a16="http://schemas.microsoft.com/office/drawing/2014/main" id="{2520C609-3328-7346-B418-E805A30A8182}"/>
              </a:ext>
            </a:extLst>
          </p:cNvPr>
          <p:cNvSpPr txBox="1"/>
          <p:nvPr/>
        </p:nvSpPr>
        <p:spPr>
          <a:xfrm>
            <a:off x="6747641" y="5570483"/>
            <a:ext cx="4606159" cy="369332"/>
          </a:xfrm>
          <a:prstGeom prst="rect">
            <a:avLst/>
          </a:prstGeom>
          <a:noFill/>
        </p:spPr>
        <p:txBody>
          <a:bodyPr wrap="square" rtlCol="0">
            <a:spAutoFit/>
          </a:bodyPr>
          <a:lstStyle/>
          <a:p>
            <a:pPr algn="r"/>
            <a:r>
              <a:rPr lang="en-US" i="1" dirty="0"/>
              <a:t>Engineering Shiny </a:t>
            </a:r>
            <a:r>
              <a:rPr lang="en-US" dirty="0"/>
              <a:t>(Fay et al., 2021) </a:t>
            </a:r>
          </a:p>
        </p:txBody>
      </p:sp>
    </p:spTree>
    <p:extLst>
      <p:ext uri="{BB962C8B-B14F-4D97-AF65-F5344CB8AC3E}">
        <p14:creationId xmlns:p14="http://schemas.microsoft.com/office/powerpoint/2010/main" val="98559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E368-BD2E-8141-9770-EB18B95E8F67}"/>
              </a:ext>
            </a:extLst>
          </p:cNvPr>
          <p:cNvSpPr>
            <a:spLocks noGrp="1"/>
          </p:cNvSpPr>
          <p:nvPr>
            <p:ph type="title"/>
          </p:nvPr>
        </p:nvSpPr>
        <p:spPr/>
        <p:txBody>
          <a:bodyPr/>
          <a:lstStyle/>
          <a:p>
            <a:r>
              <a:rPr lang="en-US" dirty="0"/>
              <a:t>Which of the following applications are in production?</a:t>
            </a:r>
          </a:p>
        </p:txBody>
      </p:sp>
      <p:sp>
        <p:nvSpPr>
          <p:cNvPr id="3" name="Content Placeholder 2">
            <a:extLst>
              <a:ext uri="{FF2B5EF4-FFF2-40B4-BE49-F238E27FC236}">
                <a16:creationId xmlns:a16="http://schemas.microsoft.com/office/drawing/2014/main" id="{E6C61EB5-420F-A247-A40A-51BED3A2C2CB}"/>
              </a:ext>
            </a:extLst>
          </p:cNvPr>
          <p:cNvSpPr>
            <a:spLocks noGrp="1"/>
          </p:cNvSpPr>
          <p:nvPr>
            <p:ph idx="1"/>
          </p:nvPr>
        </p:nvSpPr>
        <p:spPr/>
        <p:txBody>
          <a:bodyPr>
            <a:normAutofit/>
          </a:bodyPr>
          <a:lstStyle/>
          <a:p>
            <a:r>
              <a:rPr lang="en-US" dirty="0"/>
              <a:t>A Blood Bank director writes an app to help triage platelet units. She wrote the app, and she is the only person using the app.</a:t>
            </a:r>
          </a:p>
          <a:p>
            <a:r>
              <a:rPr lang="en-US" dirty="0"/>
              <a:t>A testing instance of Epic is deployed that will be used to evaluate issues that may come up during an upcoming EHR upgrade. </a:t>
            </a:r>
          </a:p>
          <a:p>
            <a:r>
              <a:rPr lang="en-US" dirty="0"/>
              <a:t>A physician writes an app that checks his work computer for large files. The app runs daily and sends him an email listing all files larger than 1 GB.</a:t>
            </a:r>
          </a:p>
          <a:p>
            <a:endParaRPr lang="en-US" dirty="0"/>
          </a:p>
        </p:txBody>
      </p:sp>
    </p:spTree>
    <p:extLst>
      <p:ext uri="{BB962C8B-B14F-4D97-AF65-F5344CB8AC3E}">
        <p14:creationId xmlns:p14="http://schemas.microsoft.com/office/powerpoint/2010/main" val="2985579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8E55-5CDB-5446-B4DE-2B596D7891BB}"/>
              </a:ext>
            </a:extLst>
          </p:cNvPr>
          <p:cNvSpPr>
            <a:spLocks noGrp="1"/>
          </p:cNvSpPr>
          <p:nvPr>
            <p:ph type="title"/>
          </p:nvPr>
        </p:nvSpPr>
        <p:spPr/>
        <p:txBody>
          <a:bodyPr/>
          <a:lstStyle/>
          <a:p>
            <a:r>
              <a:rPr lang="en-US" dirty="0"/>
              <a:t>Software Engineering</a:t>
            </a:r>
          </a:p>
        </p:txBody>
      </p:sp>
      <p:sp>
        <p:nvSpPr>
          <p:cNvPr id="3" name="Text Placeholder 2">
            <a:extLst>
              <a:ext uri="{FF2B5EF4-FFF2-40B4-BE49-F238E27FC236}">
                <a16:creationId xmlns:a16="http://schemas.microsoft.com/office/drawing/2014/main" id="{C7B9701F-35DC-B04F-9D0E-2806867B5F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5849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2913C-BF59-5249-92C5-7EC8ECDBC598}"/>
              </a:ext>
            </a:extLst>
          </p:cNvPr>
          <p:cNvPicPr>
            <a:picLocks noChangeAspect="1"/>
          </p:cNvPicPr>
          <p:nvPr/>
        </p:nvPicPr>
        <p:blipFill rotWithShape="1">
          <a:blip r:embed="rId3"/>
          <a:srcRect l="22696" r="19808"/>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8" name="Freeform: Shape 13">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5">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2FDD75-BE3D-CE41-883F-A5D4460DED5B}"/>
              </a:ext>
            </a:extLst>
          </p:cNvPr>
          <p:cNvSpPr>
            <a:spLocks noGrp="1"/>
          </p:cNvSpPr>
          <p:nvPr>
            <p:ph type="title"/>
          </p:nvPr>
        </p:nvSpPr>
        <p:spPr>
          <a:xfrm>
            <a:off x="6801436" y="1396289"/>
            <a:ext cx="4819952" cy="1325563"/>
          </a:xfrm>
        </p:spPr>
        <p:txBody>
          <a:bodyPr>
            <a:normAutofit/>
          </a:bodyPr>
          <a:lstStyle/>
          <a:p>
            <a:r>
              <a:rPr lang="en-US"/>
              <a:t>The Cliff of Complexity</a:t>
            </a:r>
            <a:endParaRPr lang="en-US" dirty="0"/>
          </a:p>
        </p:txBody>
      </p:sp>
      <p:sp>
        <p:nvSpPr>
          <p:cNvPr id="3" name="Content Placeholder 2">
            <a:extLst>
              <a:ext uri="{FF2B5EF4-FFF2-40B4-BE49-F238E27FC236}">
                <a16:creationId xmlns:a16="http://schemas.microsoft.com/office/drawing/2014/main" id="{C0CBE451-924E-EF45-988E-082F4F6169BB}"/>
              </a:ext>
            </a:extLst>
          </p:cNvPr>
          <p:cNvSpPr>
            <a:spLocks noGrp="1"/>
          </p:cNvSpPr>
          <p:nvPr>
            <p:ph idx="1"/>
          </p:nvPr>
        </p:nvSpPr>
        <p:spPr>
          <a:xfrm>
            <a:off x="6801435" y="2871982"/>
            <a:ext cx="4819951" cy="3181684"/>
          </a:xfrm>
        </p:spPr>
        <p:txBody>
          <a:bodyPr anchor="t">
            <a:normAutofit/>
          </a:bodyPr>
          <a:lstStyle/>
          <a:p>
            <a:r>
              <a:rPr lang="en-US" sz="1800" dirty="0"/>
              <a:t>Usually, a small app that is useful does not stay small.</a:t>
            </a:r>
          </a:p>
          <a:p>
            <a:r>
              <a:rPr lang="en-US" sz="1800" dirty="0"/>
              <a:t>You add a feature</a:t>
            </a:r>
          </a:p>
          <a:p>
            <a:r>
              <a:rPr lang="en-US" sz="1800" dirty="0"/>
              <a:t>Then another</a:t>
            </a:r>
          </a:p>
          <a:p>
            <a:r>
              <a:rPr lang="en-US" sz="1800" dirty="0"/>
              <a:t>Eventually, </a:t>
            </a:r>
            <a:r>
              <a:rPr lang="en-US" sz="1800" b="1" dirty="0"/>
              <a:t>it will become too complex </a:t>
            </a:r>
            <a:r>
              <a:rPr lang="en-US" sz="1800" dirty="0"/>
              <a:t>to understand how all pieces fit together</a:t>
            </a:r>
          </a:p>
          <a:p>
            <a:r>
              <a:rPr lang="en-US" sz="1800" dirty="0"/>
              <a:t>At this point, </a:t>
            </a:r>
            <a:r>
              <a:rPr lang="en-US" sz="1800" b="1" dirty="0"/>
              <a:t>you may be afraid to make any changes </a:t>
            </a:r>
            <a:r>
              <a:rPr lang="en-US" sz="1800" dirty="0"/>
              <a:t>for fear that they will break something</a:t>
            </a:r>
          </a:p>
        </p:txBody>
      </p:sp>
      <p:sp>
        <p:nvSpPr>
          <p:cNvPr id="6" name="Rectangle 5">
            <a:extLst>
              <a:ext uri="{FF2B5EF4-FFF2-40B4-BE49-F238E27FC236}">
                <a16:creationId xmlns:a16="http://schemas.microsoft.com/office/drawing/2014/main" id="{4DFA5479-753D-284C-A22A-5BF71C25BB8A}"/>
              </a:ext>
            </a:extLst>
          </p:cNvPr>
          <p:cNvSpPr/>
          <p:nvPr/>
        </p:nvSpPr>
        <p:spPr>
          <a:xfrm>
            <a:off x="0" y="6515929"/>
            <a:ext cx="6096000" cy="276999"/>
          </a:xfrm>
          <a:prstGeom prst="rect">
            <a:avLst/>
          </a:prstGeom>
        </p:spPr>
        <p:txBody>
          <a:bodyPr>
            <a:spAutoFit/>
          </a:bodyPr>
          <a:lstStyle/>
          <a:p>
            <a:r>
              <a:rPr lang="en-US" sz="1200" dirty="0">
                <a:solidFill>
                  <a:schemeClr val="accent2"/>
                </a:solidFill>
              </a:rPr>
              <a:t>https://</a:t>
            </a:r>
            <a:r>
              <a:rPr lang="en-US" sz="1200" dirty="0" err="1">
                <a:solidFill>
                  <a:schemeClr val="accent2"/>
                </a:solidFill>
              </a:rPr>
              <a:t>www.teahub.io</a:t>
            </a:r>
            <a:r>
              <a:rPr lang="en-US" sz="1200" dirty="0">
                <a:solidFill>
                  <a:schemeClr val="accent2"/>
                </a:solidFill>
              </a:rPr>
              <a:t>/</a:t>
            </a:r>
            <a:r>
              <a:rPr lang="en-US" sz="1200" dirty="0" err="1">
                <a:solidFill>
                  <a:schemeClr val="accent2"/>
                </a:solidFill>
              </a:rPr>
              <a:t>viewwp</a:t>
            </a:r>
            <a:r>
              <a:rPr lang="en-US" sz="1200" dirty="0">
                <a:solidFill>
                  <a:schemeClr val="accent2"/>
                </a:solidFill>
              </a:rPr>
              <a:t>/</a:t>
            </a:r>
            <a:r>
              <a:rPr lang="en-US" sz="1200" dirty="0" err="1">
                <a:solidFill>
                  <a:schemeClr val="accent2"/>
                </a:solidFill>
              </a:rPr>
              <a:t>iiboixi_japanese</a:t>
            </a:r>
            <a:r>
              <a:rPr lang="en-US" sz="1200" dirty="0">
                <a:solidFill>
                  <a:schemeClr val="accent2"/>
                </a:solidFill>
              </a:rPr>
              <a:t>-scenery-wallpapers-cliff-fantasy-art/</a:t>
            </a:r>
          </a:p>
        </p:txBody>
      </p:sp>
    </p:spTree>
    <p:extLst>
      <p:ext uri="{BB962C8B-B14F-4D97-AF65-F5344CB8AC3E}">
        <p14:creationId xmlns:p14="http://schemas.microsoft.com/office/powerpoint/2010/main" val="38157306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7351-355A-0A47-B4E5-647FF8E30D48}"/>
              </a:ext>
            </a:extLst>
          </p:cNvPr>
          <p:cNvSpPr>
            <a:spLocks noGrp="1"/>
          </p:cNvSpPr>
          <p:nvPr>
            <p:ph type="title"/>
          </p:nvPr>
        </p:nvSpPr>
        <p:spPr/>
        <p:txBody>
          <a:bodyPr/>
          <a:lstStyle/>
          <a:p>
            <a:r>
              <a:rPr lang="en-US" dirty="0"/>
              <a:t>Software Engineering</a:t>
            </a:r>
          </a:p>
        </p:txBody>
      </p:sp>
      <p:sp>
        <p:nvSpPr>
          <p:cNvPr id="3" name="Content Placeholder 2">
            <a:extLst>
              <a:ext uri="{FF2B5EF4-FFF2-40B4-BE49-F238E27FC236}">
                <a16:creationId xmlns:a16="http://schemas.microsoft.com/office/drawing/2014/main" id="{AD621FF5-16CB-6440-A9FA-F7399D13EFD2}"/>
              </a:ext>
            </a:extLst>
          </p:cNvPr>
          <p:cNvSpPr>
            <a:spLocks noGrp="1"/>
          </p:cNvSpPr>
          <p:nvPr>
            <p:ph idx="1"/>
          </p:nvPr>
        </p:nvSpPr>
        <p:spPr/>
        <p:txBody>
          <a:bodyPr/>
          <a:lstStyle/>
          <a:p>
            <a:r>
              <a:rPr lang="en-US" dirty="0"/>
              <a:t>IEEE: The application of a systematic, disciplined, quantifiable approach to the development, operation, and maintenance of software</a:t>
            </a:r>
          </a:p>
          <a:p>
            <a:endParaRPr lang="en-US" dirty="0"/>
          </a:p>
          <a:p>
            <a:r>
              <a:rPr lang="en-US" b="1" dirty="0"/>
              <a:t>Software engineering </a:t>
            </a:r>
            <a:r>
              <a:rPr lang="en-US" dirty="0"/>
              <a:t>is the art of building </a:t>
            </a:r>
            <a:r>
              <a:rPr lang="en-US" b="1" dirty="0"/>
              <a:t>maintainable </a:t>
            </a:r>
            <a:r>
              <a:rPr lang="en-US" dirty="0"/>
              <a:t>software, and it does so in large part by employing practices that </a:t>
            </a:r>
            <a:r>
              <a:rPr lang="en-US" b="1" dirty="0"/>
              <a:t>reduce complexity </a:t>
            </a:r>
            <a:r>
              <a:rPr lang="en-US" dirty="0"/>
              <a:t>of writing, reviewing, and deploying code. </a:t>
            </a:r>
          </a:p>
          <a:p>
            <a:pPr marL="0" indent="0">
              <a:buNone/>
            </a:pPr>
            <a:endParaRPr lang="en-US" dirty="0"/>
          </a:p>
        </p:txBody>
      </p:sp>
    </p:spTree>
    <p:extLst>
      <p:ext uri="{BB962C8B-B14F-4D97-AF65-F5344CB8AC3E}">
        <p14:creationId xmlns:p14="http://schemas.microsoft.com/office/powerpoint/2010/main" val="2106199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86B2-C4AA-7846-81F7-5E2B19B1B9CF}"/>
              </a:ext>
            </a:extLst>
          </p:cNvPr>
          <p:cNvSpPr>
            <a:spLocks noGrp="1"/>
          </p:cNvSpPr>
          <p:nvPr>
            <p:ph type="title"/>
          </p:nvPr>
        </p:nvSpPr>
        <p:spPr/>
        <p:txBody>
          <a:bodyPr/>
          <a:lstStyle/>
          <a:p>
            <a:r>
              <a:rPr lang="en-US" dirty="0"/>
              <a:t>Software Engineering Practices</a:t>
            </a:r>
          </a:p>
        </p:txBody>
      </p:sp>
      <p:sp>
        <p:nvSpPr>
          <p:cNvPr id="3" name="Content Placeholder 2">
            <a:extLst>
              <a:ext uri="{FF2B5EF4-FFF2-40B4-BE49-F238E27FC236}">
                <a16:creationId xmlns:a16="http://schemas.microsoft.com/office/drawing/2014/main" id="{18A791C3-669C-0047-9C76-8228E29415D4}"/>
              </a:ext>
            </a:extLst>
          </p:cNvPr>
          <p:cNvSpPr>
            <a:spLocks noGrp="1"/>
          </p:cNvSpPr>
          <p:nvPr>
            <p:ph idx="1"/>
          </p:nvPr>
        </p:nvSpPr>
        <p:spPr/>
        <p:txBody>
          <a:bodyPr/>
          <a:lstStyle/>
          <a:p>
            <a:r>
              <a:rPr lang="en-US" dirty="0"/>
              <a:t>Version Control</a:t>
            </a:r>
          </a:p>
          <a:p>
            <a:r>
              <a:rPr lang="en-US" dirty="0"/>
              <a:t>Automated Testing</a:t>
            </a:r>
          </a:p>
          <a:p>
            <a:r>
              <a:rPr lang="en-US" dirty="0"/>
              <a:t>Code Review</a:t>
            </a:r>
          </a:p>
          <a:p>
            <a:r>
              <a:rPr lang="en-US" i="1" dirty="0"/>
              <a:t>…</a:t>
            </a:r>
          </a:p>
        </p:txBody>
      </p:sp>
      <p:pic>
        <p:nvPicPr>
          <p:cNvPr id="4" name="Picture 3">
            <a:extLst>
              <a:ext uri="{FF2B5EF4-FFF2-40B4-BE49-F238E27FC236}">
                <a16:creationId xmlns:a16="http://schemas.microsoft.com/office/drawing/2014/main" id="{AEB8E963-8092-4B47-950A-38BC3A187CCE}"/>
              </a:ext>
            </a:extLst>
          </p:cNvPr>
          <p:cNvPicPr>
            <a:picLocks noChangeAspect="1"/>
          </p:cNvPicPr>
          <p:nvPr/>
        </p:nvPicPr>
        <p:blipFill>
          <a:blip r:embed="rId3"/>
          <a:stretch>
            <a:fillRect/>
          </a:stretch>
        </p:blipFill>
        <p:spPr>
          <a:xfrm>
            <a:off x="5978598" y="1690688"/>
            <a:ext cx="4919773" cy="3699364"/>
          </a:xfrm>
          <a:prstGeom prst="rect">
            <a:avLst/>
          </a:prstGeom>
        </p:spPr>
      </p:pic>
    </p:spTree>
    <p:extLst>
      <p:ext uri="{BB962C8B-B14F-4D97-AF65-F5344CB8AC3E}">
        <p14:creationId xmlns:p14="http://schemas.microsoft.com/office/powerpoint/2010/main" val="331048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GitHub - ThinkR-open/golem: A Framework for Building Robust Shiny Apps">
            <a:extLst>
              <a:ext uri="{FF2B5EF4-FFF2-40B4-BE49-F238E27FC236}">
                <a16:creationId xmlns:a16="http://schemas.microsoft.com/office/drawing/2014/main" id="{0FEDFB72-3E9C-584D-AC83-4C7AC73C84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90608" y="3575744"/>
            <a:ext cx="2610783" cy="3009549"/>
          </a:xfrm>
          <a:prstGeom prst="rect">
            <a:avLst/>
          </a:prstGeom>
          <a:noFill/>
          <a:extLst>
            <a:ext uri="{909E8E84-426E-40DD-AFC4-6F175D3DCCD1}">
              <a14:hiddenFill xmlns:a14="http://schemas.microsoft.com/office/drawing/2010/main">
                <a:solidFill>
                  <a:srgbClr val="FFFFFF"/>
                </a:solidFill>
              </a14:hiddenFill>
            </a:ext>
          </a:extLst>
        </p:spPr>
      </p:pic>
      <p:cxnSp>
        <p:nvCxnSpPr>
          <p:cNvPr id="201" name="Straight Connector 200">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4" name="Picture 10">
            <a:extLst>
              <a:ext uri="{FF2B5EF4-FFF2-40B4-BE49-F238E27FC236}">
                <a16:creationId xmlns:a16="http://schemas.microsoft.com/office/drawing/2014/main" id="{4EC25417-A3B8-C846-89F2-75D9785A1ED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59258" y="624312"/>
            <a:ext cx="1953551" cy="2262863"/>
          </a:xfrm>
          <a:prstGeom prst="rect">
            <a:avLst/>
          </a:prstGeom>
          <a:noFill/>
          <a:extLst>
            <a:ext uri="{909E8E84-426E-40DD-AFC4-6F175D3DCCD1}">
              <a14:hiddenFill xmlns:a14="http://schemas.microsoft.com/office/drawing/2010/main">
                <a:solidFill>
                  <a:srgbClr val="FFFFFF"/>
                </a:solidFill>
              </a14:hiddenFill>
            </a:ext>
          </a:extLst>
        </p:spPr>
      </p:pic>
      <p:cxnSp>
        <p:nvCxnSpPr>
          <p:cNvPr id="203" name="Straight Connector 202">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roxygen2: In-Source Documentation for R.">
            <a:extLst>
              <a:ext uri="{FF2B5EF4-FFF2-40B4-BE49-F238E27FC236}">
                <a16:creationId xmlns:a16="http://schemas.microsoft.com/office/drawing/2014/main" id="{71D08FA2-20BC-5D49-837F-2EA01D2960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21302" y="4315866"/>
            <a:ext cx="1678537" cy="1947475"/>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C9A352BC-26BB-9346-8CA9-E47A5115D8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9191" y="638344"/>
            <a:ext cx="1950604" cy="2261109"/>
          </a:xfrm>
          <a:prstGeom prst="rect">
            <a:avLst/>
          </a:prstGeom>
        </p:spPr>
      </p:pic>
      <p:pic>
        <p:nvPicPr>
          <p:cNvPr id="1032" name="Picture 8" descr="testthat: Unit Testing for R.">
            <a:extLst>
              <a:ext uri="{FF2B5EF4-FFF2-40B4-BE49-F238E27FC236}">
                <a16:creationId xmlns:a16="http://schemas.microsoft.com/office/drawing/2014/main" id="{57D83403-8DAB-8F4A-BE69-C55134CE9CBC}"/>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390855" y="4315866"/>
            <a:ext cx="1640885" cy="1903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6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EC83-862F-7B4E-9DA3-0419A64F4A84}"/>
              </a:ext>
            </a:extLst>
          </p:cNvPr>
          <p:cNvSpPr>
            <a:spLocks noGrp="1"/>
          </p:cNvSpPr>
          <p:nvPr>
            <p:ph type="title"/>
          </p:nvPr>
        </p:nvSpPr>
        <p:spPr/>
        <p:txBody>
          <a:bodyPr/>
          <a:lstStyle/>
          <a:p>
            <a:r>
              <a:rPr lang="en-US" dirty="0"/>
              <a:t>Version Control</a:t>
            </a:r>
          </a:p>
        </p:txBody>
      </p:sp>
      <p:sp>
        <p:nvSpPr>
          <p:cNvPr id="3" name="Text Placeholder 2">
            <a:extLst>
              <a:ext uri="{FF2B5EF4-FFF2-40B4-BE49-F238E27FC236}">
                <a16:creationId xmlns:a16="http://schemas.microsoft.com/office/drawing/2014/main" id="{25249F2B-7D84-6F49-9947-1C5360A63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559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ded Corner 10">
            <a:extLst>
              <a:ext uri="{FF2B5EF4-FFF2-40B4-BE49-F238E27FC236}">
                <a16:creationId xmlns:a16="http://schemas.microsoft.com/office/drawing/2014/main" id="{48DB4F39-E9A2-0342-9901-CFFE133D36FA}"/>
              </a:ext>
            </a:extLst>
          </p:cNvPr>
          <p:cNvSpPr/>
          <p:nvPr/>
        </p:nvSpPr>
        <p:spPr>
          <a:xfrm>
            <a:off x="2710747" y="2746866"/>
            <a:ext cx="6878526" cy="2905926"/>
          </a:xfrm>
          <a:prstGeom prst="foldedCorner">
            <a:avLst>
              <a:gd name="adj" fmla="val 763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What is Version Control?</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a:xfrm>
            <a:off x="838200" y="1690688"/>
            <a:ext cx="10515600" cy="4252911"/>
          </a:xfrm>
        </p:spPr>
        <p:txBody>
          <a:bodyPr/>
          <a:lstStyle/>
          <a:p>
            <a:r>
              <a:rPr lang="en-US" dirty="0"/>
              <a:t>A set of practices that enable </a:t>
            </a:r>
            <a:r>
              <a:rPr lang="en-US" b="1" dirty="0"/>
              <a:t>change control </a:t>
            </a:r>
            <a:r>
              <a:rPr lang="en-US" dirty="0"/>
              <a:t>and </a:t>
            </a:r>
            <a:r>
              <a:rPr lang="en-US" b="1" dirty="0"/>
              <a:t>collaboration </a:t>
            </a:r>
            <a:r>
              <a:rPr lang="en-US" dirty="0"/>
              <a:t>for software code.</a:t>
            </a:r>
          </a:p>
          <a:p>
            <a:pPr marL="0" indent="0">
              <a:buNone/>
            </a:pPr>
            <a:endParaRPr lang="en-US" dirty="0"/>
          </a:p>
        </p:txBody>
      </p:sp>
      <p:sp>
        <p:nvSpPr>
          <p:cNvPr id="5" name="Rectangle 4">
            <a:extLst>
              <a:ext uri="{FF2B5EF4-FFF2-40B4-BE49-F238E27FC236}">
                <a16:creationId xmlns:a16="http://schemas.microsoft.com/office/drawing/2014/main" id="{82051103-30C6-D346-BA22-1E6DCFF9D779}"/>
              </a:ext>
            </a:extLst>
          </p:cNvPr>
          <p:cNvSpPr/>
          <p:nvPr/>
        </p:nvSpPr>
        <p:spPr>
          <a:xfrm>
            <a:off x="4114801" y="5758933"/>
            <a:ext cx="7797207" cy="276999"/>
          </a:xfrm>
          <a:prstGeom prst="rect">
            <a:avLst/>
          </a:prstGeom>
        </p:spPr>
        <p:txBody>
          <a:bodyPr wrap="square">
            <a:spAutoFit/>
          </a:bodyPr>
          <a:lstStyle/>
          <a:p>
            <a:pPr algn="r"/>
            <a:r>
              <a:rPr lang="en-US" sz="1200" dirty="0"/>
              <a:t>https://</a:t>
            </a:r>
            <a:r>
              <a:rPr lang="en-US" sz="1200" dirty="0" err="1"/>
              <a:t>www.nobledesktop.com</a:t>
            </a:r>
            <a:r>
              <a:rPr lang="en-US" sz="1200" dirty="0"/>
              <a:t>/blog/what-is-git-and-why-should-you-use-it</a:t>
            </a:r>
          </a:p>
        </p:txBody>
      </p:sp>
      <p:pic>
        <p:nvPicPr>
          <p:cNvPr id="6" name="Picture 5">
            <a:extLst>
              <a:ext uri="{FF2B5EF4-FFF2-40B4-BE49-F238E27FC236}">
                <a16:creationId xmlns:a16="http://schemas.microsoft.com/office/drawing/2014/main" id="{64A52AEE-9B6A-0943-8C2A-9125CF03596B}"/>
              </a:ext>
            </a:extLst>
          </p:cNvPr>
          <p:cNvPicPr>
            <a:picLocks noChangeAspect="1"/>
          </p:cNvPicPr>
          <p:nvPr/>
        </p:nvPicPr>
        <p:blipFill>
          <a:blip r:embed="rId3"/>
          <a:stretch>
            <a:fillRect/>
          </a:stretch>
        </p:blipFill>
        <p:spPr>
          <a:xfrm>
            <a:off x="9454926" y="624149"/>
            <a:ext cx="776287" cy="776287"/>
          </a:xfrm>
          <a:prstGeom prst="rect">
            <a:avLst/>
          </a:prstGeom>
        </p:spPr>
      </p:pic>
      <p:pic>
        <p:nvPicPr>
          <p:cNvPr id="1026" name="Picture 2" descr="about.gitlab.com/images/press/logo/png/gitlab-l...">
            <a:extLst>
              <a:ext uri="{FF2B5EF4-FFF2-40B4-BE49-F238E27FC236}">
                <a16:creationId xmlns:a16="http://schemas.microsoft.com/office/drawing/2014/main" id="{B147C10B-87F2-1944-B227-FF3E43A0B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0062" y="488031"/>
            <a:ext cx="1271956" cy="11529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a:extLst>
              <a:ext uri="{FF2B5EF4-FFF2-40B4-BE49-F238E27FC236}">
                <a16:creationId xmlns:a16="http://schemas.microsoft.com/office/drawing/2014/main" id="{27AD3405-3D9E-6F47-BD1E-2A5AF5DA9D69}"/>
              </a:ext>
            </a:extLst>
          </p:cNvPr>
          <p:cNvSpPr/>
          <p:nvPr/>
        </p:nvSpPr>
        <p:spPr>
          <a:xfrm>
            <a:off x="5060982" y="4768983"/>
            <a:ext cx="1414131" cy="564626"/>
          </a:xfrm>
          <a:prstGeom prst="wedgeRectCallout">
            <a:avLst>
              <a:gd name="adj1" fmla="val -73313"/>
              <a:gd name="adj2" fmla="val -14022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Commit</a:t>
            </a:r>
          </a:p>
        </p:txBody>
      </p:sp>
      <p:sp>
        <p:nvSpPr>
          <p:cNvPr id="8" name="Left Brace 7">
            <a:extLst>
              <a:ext uri="{FF2B5EF4-FFF2-40B4-BE49-F238E27FC236}">
                <a16:creationId xmlns:a16="http://schemas.microsoft.com/office/drawing/2014/main" id="{A2B19775-70B6-3F41-9272-F0D699A3AEBD}"/>
              </a:ext>
            </a:extLst>
          </p:cNvPr>
          <p:cNvSpPr/>
          <p:nvPr/>
        </p:nvSpPr>
        <p:spPr>
          <a:xfrm>
            <a:off x="2052084" y="2746866"/>
            <a:ext cx="287079" cy="2827401"/>
          </a:xfrm>
          <a:prstGeom prst="leftBrace">
            <a:avLst/>
          </a:prstGeom>
          <a:ln w="571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0C3DD55F-EF4D-F14D-AB01-91B7B6C9A6E6}"/>
              </a:ext>
            </a:extLst>
          </p:cNvPr>
          <p:cNvSpPr/>
          <p:nvPr/>
        </p:nvSpPr>
        <p:spPr>
          <a:xfrm>
            <a:off x="539786" y="3837400"/>
            <a:ext cx="1331545" cy="646331"/>
          </a:xfrm>
          <a:prstGeom prst="rect">
            <a:avLst/>
          </a:prstGeom>
        </p:spPr>
        <p:txBody>
          <a:bodyPr wrap="square">
            <a:spAutoFit/>
          </a:bodyPr>
          <a:lstStyle/>
          <a:p>
            <a:pPr algn="ctr"/>
            <a:r>
              <a:rPr lang="en-US" dirty="0"/>
              <a:t>Repository</a:t>
            </a:r>
          </a:p>
          <a:p>
            <a:pPr algn="ctr"/>
            <a:r>
              <a:rPr lang="en-US" dirty="0"/>
              <a:t>(“Repo”)</a:t>
            </a:r>
          </a:p>
        </p:txBody>
      </p:sp>
      <p:sp>
        <p:nvSpPr>
          <p:cNvPr id="14" name="Oval 13">
            <a:extLst>
              <a:ext uri="{FF2B5EF4-FFF2-40B4-BE49-F238E27FC236}">
                <a16:creationId xmlns:a16="http://schemas.microsoft.com/office/drawing/2014/main" id="{538E42E3-443A-3C41-A038-6A7D4F128B3F}"/>
              </a:ext>
            </a:extLst>
          </p:cNvPr>
          <p:cNvSpPr/>
          <p:nvPr/>
        </p:nvSpPr>
        <p:spPr>
          <a:xfrm>
            <a:off x="3923372"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4F51A63-0739-B14B-8406-5FCC9F1B159F}"/>
              </a:ext>
            </a:extLst>
          </p:cNvPr>
          <p:cNvGrpSpPr/>
          <p:nvPr/>
        </p:nvGrpSpPr>
        <p:grpSpPr>
          <a:xfrm>
            <a:off x="4329008" y="4010851"/>
            <a:ext cx="1156178" cy="405636"/>
            <a:chOff x="4329008" y="4010851"/>
            <a:chExt cx="1156178" cy="405636"/>
          </a:xfrm>
        </p:grpSpPr>
        <p:sp>
          <p:nvSpPr>
            <p:cNvPr id="15" name="Oval 14">
              <a:extLst>
                <a:ext uri="{FF2B5EF4-FFF2-40B4-BE49-F238E27FC236}">
                  <a16:creationId xmlns:a16="http://schemas.microsoft.com/office/drawing/2014/main" id="{72E91B10-8E04-AC4F-A793-C8AF92256C9C}"/>
                </a:ext>
              </a:extLst>
            </p:cNvPr>
            <p:cNvSpPr/>
            <p:nvPr/>
          </p:nvSpPr>
          <p:spPr>
            <a:xfrm>
              <a:off x="5079550"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5B2726A6-C0CE-B542-880C-2AF94957E0CB}"/>
                </a:ext>
              </a:extLst>
            </p:cNvPr>
            <p:cNvCxnSpPr>
              <a:cxnSpLocks/>
              <a:stCxn id="14" idx="6"/>
              <a:endCxn id="15" idx="2"/>
            </p:cNvCxnSpPr>
            <p:nvPr/>
          </p:nvCxnSpPr>
          <p:spPr>
            <a:xfrm>
              <a:off x="4329008"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08C437E-581C-2048-94C0-CCA74052A622}"/>
              </a:ext>
            </a:extLst>
          </p:cNvPr>
          <p:cNvGrpSpPr/>
          <p:nvPr/>
        </p:nvGrpSpPr>
        <p:grpSpPr>
          <a:xfrm>
            <a:off x="5485186" y="4010851"/>
            <a:ext cx="3468534" cy="405636"/>
            <a:chOff x="5485186" y="4010851"/>
            <a:chExt cx="3468534" cy="405636"/>
          </a:xfrm>
        </p:grpSpPr>
        <p:sp>
          <p:nvSpPr>
            <p:cNvPr id="16" name="Oval 15">
              <a:extLst>
                <a:ext uri="{FF2B5EF4-FFF2-40B4-BE49-F238E27FC236}">
                  <a16:creationId xmlns:a16="http://schemas.microsoft.com/office/drawing/2014/main" id="{A71C598F-B081-D842-A525-633D8BA53EFB}"/>
                </a:ext>
              </a:extLst>
            </p:cNvPr>
            <p:cNvSpPr/>
            <p:nvPr/>
          </p:nvSpPr>
          <p:spPr>
            <a:xfrm>
              <a:off x="6235728"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01E3B27-D152-C442-8D05-8D8247744DEB}"/>
                </a:ext>
              </a:extLst>
            </p:cNvPr>
            <p:cNvSpPr/>
            <p:nvPr/>
          </p:nvSpPr>
          <p:spPr>
            <a:xfrm>
              <a:off x="7391906"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231CCE-F878-2E44-948B-92A06452F172}"/>
                </a:ext>
              </a:extLst>
            </p:cNvPr>
            <p:cNvSpPr/>
            <p:nvPr/>
          </p:nvSpPr>
          <p:spPr>
            <a:xfrm>
              <a:off x="8548084"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8EBA1E83-957A-D24F-8B3F-226B223EB1B2}"/>
                </a:ext>
              </a:extLst>
            </p:cNvPr>
            <p:cNvCxnSpPr>
              <a:cxnSpLocks/>
            </p:cNvCxnSpPr>
            <p:nvPr/>
          </p:nvCxnSpPr>
          <p:spPr>
            <a:xfrm>
              <a:off x="5485186"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DF57FE-3806-F149-8FB9-E97CC4402544}"/>
                </a:ext>
              </a:extLst>
            </p:cNvPr>
            <p:cNvCxnSpPr>
              <a:cxnSpLocks/>
            </p:cNvCxnSpPr>
            <p:nvPr/>
          </p:nvCxnSpPr>
          <p:spPr>
            <a:xfrm>
              <a:off x="6660845"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C48C0CD-8D41-664D-8911-02F17DE9CD64}"/>
                </a:ext>
              </a:extLst>
            </p:cNvPr>
            <p:cNvCxnSpPr>
              <a:cxnSpLocks/>
              <a:endCxn id="18" idx="2"/>
            </p:cNvCxnSpPr>
            <p:nvPr/>
          </p:nvCxnSpPr>
          <p:spPr>
            <a:xfrm>
              <a:off x="7797542"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E5C3FB9E-6679-3B47-96DD-19E116FBAA06}"/>
              </a:ext>
            </a:extLst>
          </p:cNvPr>
          <p:cNvGrpSpPr/>
          <p:nvPr/>
        </p:nvGrpSpPr>
        <p:grpSpPr>
          <a:xfrm>
            <a:off x="6641364" y="2927498"/>
            <a:ext cx="3654974" cy="1286171"/>
            <a:chOff x="6641364" y="2927498"/>
            <a:chExt cx="3654974" cy="1286171"/>
          </a:xfrm>
        </p:grpSpPr>
        <p:sp>
          <p:nvSpPr>
            <p:cNvPr id="10" name="Rectangular Callout 9">
              <a:extLst>
                <a:ext uri="{FF2B5EF4-FFF2-40B4-BE49-F238E27FC236}">
                  <a16:creationId xmlns:a16="http://schemas.microsoft.com/office/drawing/2014/main" id="{25A1091B-B987-3E45-8D18-CA279AB5A2E7}"/>
                </a:ext>
              </a:extLst>
            </p:cNvPr>
            <p:cNvSpPr/>
            <p:nvPr/>
          </p:nvSpPr>
          <p:spPr>
            <a:xfrm>
              <a:off x="8882207" y="2927498"/>
              <a:ext cx="1414131" cy="564626"/>
            </a:xfrm>
            <a:prstGeom prst="wedgeRectCallout">
              <a:avLst>
                <a:gd name="adj1" fmla="val -177223"/>
                <a:gd name="adj2" fmla="val 907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Merge</a:t>
              </a:r>
            </a:p>
          </p:txBody>
        </p:sp>
        <p:cxnSp>
          <p:nvCxnSpPr>
            <p:cNvPr id="29" name="Curved Connector 28">
              <a:extLst>
                <a:ext uri="{FF2B5EF4-FFF2-40B4-BE49-F238E27FC236}">
                  <a16:creationId xmlns:a16="http://schemas.microsoft.com/office/drawing/2014/main" id="{9D3DE30B-8483-4241-9C1A-3D59939C70A3}"/>
                </a:ext>
              </a:extLst>
            </p:cNvPr>
            <p:cNvCxnSpPr>
              <a:cxnSpLocks/>
              <a:stCxn id="20" idx="6"/>
              <a:endCxn id="17" idx="2"/>
            </p:cNvCxnSpPr>
            <p:nvPr/>
          </p:nvCxnSpPr>
          <p:spPr>
            <a:xfrm>
              <a:off x="6641364" y="3376042"/>
              <a:ext cx="750542" cy="837627"/>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5617023-C33A-3B45-80DA-6F3F719D719D}"/>
              </a:ext>
            </a:extLst>
          </p:cNvPr>
          <p:cNvSpPr txBox="1"/>
          <p:nvPr/>
        </p:nvSpPr>
        <p:spPr>
          <a:xfrm>
            <a:off x="3781976" y="4478593"/>
            <a:ext cx="688427" cy="307777"/>
          </a:xfrm>
          <a:prstGeom prst="rect">
            <a:avLst/>
          </a:prstGeom>
          <a:noFill/>
        </p:spPr>
        <p:txBody>
          <a:bodyPr wrap="square" rtlCol="0">
            <a:spAutoFit/>
          </a:bodyPr>
          <a:lstStyle/>
          <a:p>
            <a:pPr algn="ctr"/>
            <a:r>
              <a:rPr lang="en-US" sz="1400" b="1" dirty="0">
                <a:solidFill>
                  <a:srgbClr val="137F1F"/>
                </a:solidFill>
              </a:rPr>
              <a:t>Main</a:t>
            </a:r>
            <a:endParaRPr lang="en-US" b="1" dirty="0">
              <a:solidFill>
                <a:srgbClr val="137F1F"/>
              </a:solidFill>
            </a:endParaRPr>
          </a:p>
        </p:txBody>
      </p:sp>
      <p:grpSp>
        <p:nvGrpSpPr>
          <p:cNvPr id="47" name="Group 46">
            <a:extLst>
              <a:ext uri="{FF2B5EF4-FFF2-40B4-BE49-F238E27FC236}">
                <a16:creationId xmlns:a16="http://schemas.microsoft.com/office/drawing/2014/main" id="{36734E85-0DB1-B647-AA3E-235363C4C25B}"/>
              </a:ext>
            </a:extLst>
          </p:cNvPr>
          <p:cNvGrpSpPr/>
          <p:nvPr/>
        </p:nvGrpSpPr>
        <p:grpSpPr>
          <a:xfrm>
            <a:off x="6235728" y="4213669"/>
            <a:ext cx="2717992" cy="1410328"/>
            <a:chOff x="6235728" y="4213669"/>
            <a:chExt cx="2717992" cy="1410328"/>
          </a:xfrm>
        </p:grpSpPr>
        <p:sp>
          <p:nvSpPr>
            <p:cNvPr id="22" name="Oval 21">
              <a:extLst>
                <a:ext uri="{FF2B5EF4-FFF2-40B4-BE49-F238E27FC236}">
                  <a16:creationId xmlns:a16="http://schemas.microsoft.com/office/drawing/2014/main" id="{193107EA-D965-604C-B5F0-E8A2EA616222}"/>
                </a:ext>
              </a:extLst>
            </p:cNvPr>
            <p:cNvSpPr/>
            <p:nvPr/>
          </p:nvSpPr>
          <p:spPr>
            <a:xfrm>
              <a:off x="7411387" y="4848478"/>
              <a:ext cx="405636" cy="405636"/>
            </a:xfrm>
            <a:prstGeom prst="ellipse">
              <a:avLst/>
            </a:prstGeom>
            <a:solidFill>
              <a:srgbClr val="F0654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Curved Connector 22">
              <a:extLst>
                <a:ext uri="{FF2B5EF4-FFF2-40B4-BE49-F238E27FC236}">
                  <a16:creationId xmlns:a16="http://schemas.microsoft.com/office/drawing/2014/main" id="{74BCCEE5-FA19-4943-9447-00D515302F3F}"/>
                </a:ext>
              </a:extLst>
            </p:cNvPr>
            <p:cNvCxnSpPr>
              <a:cxnSpLocks/>
              <a:stCxn id="16" idx="6"/>
              <a:endCxn id="22" idx="2"/>
            </p:cNvCxnSpPr>
            <p:nvPr/>
          </p:nvCxnSpPr>
          <p:spPr>
            <a:xfrm>
              <a:off x="6641364" y="4213669"/>
              <a:ext cx="770023" cy="83762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A3D309B8-DF49-8B44-B4AB-044BD442E97A}"/>
                </a:ext>
              </a:extLst>
            </p:cNvPr>
            <p:cNvCxnSpPr>
              <a:cxnSpLocks/>
              <a:stCxn id="22" idx="6"/>
              <a:endCxn id="18" idx="2"/>
            </p:cNvCxnSpPr>
            <p:nvPr/>
          </p:nvCxnSpPr>
          <p:spPr>
            <a:xfrm flipV="1">
              <a:off x="7817023" y="4213669"/>
              <a:ext cx="731061" cy="837627"/>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19E234-93AC-CD47-A706-25EE33B1DA43}"/>
                </a:ext>
              </a:extLst>
            </p:cNvPr>
            <p:cNvSpPr txBox="1"/>
            <p:nvPr/>
          </p:nvSpPr>
          <p:spPr>
            <a:xfrm>
              <a:off x="6235728" y="5316220"/>
              <a:ext cx="2717992" cy="307777"/>
            </a:xfrm>
            <a:prstGeom prst="rect">
              <a:avLst/>
            </a:prstGeom>
            <a:noFill/>
          </p:spPr>
          <p:txBody>
            <a:bodyPr wrap="square" rtlCol="0">
              <a:spAutoFit/>
            </a:bodyPr>
            <a:lstStyle/>
            <a:p>
              <a:pPr algn="ctr"/>
              <a:r>
                <a:rPr lang="en-US" sz="1400" b="1" dirty="0">
                  <a:solidFill>
                    <a:srgbClr val="F06543"/>
                  </a:solidFill>
                </a:rPr>
                <a:t>Someone Else’s Work</a:t>
              </a:r>
              <a:endParaRPr lang="en-US" b="1" dirty="0">
                <a:solidFill>
                  <a:srgbClr val="F06543"/>
                </a:solidFill>
              </a:endParaRPr>
            </a:p>
          </p:txBody>
        </p:sp>
      </p:grpSp>
      <p:grpSp>
        <p:nvGrpSpPr>
          <p:cNvPr id="45" name="Group 44">
            <a:extLst>
              <a:ext uri="{FF2B5EF4-FFF2-40B4-BE49-F238E27FC236}">
                <a16:creationId xmlns:a16="http://schemas.microsoft.com/office/drawing/2014/main" id="{E5E14F3E-FD96-DC4A-806A-FFF57AB69767}"/>
              </a:ext>
            </a:extLst>
          </p:cNvPr>
          <p:cNvGrpSpPr/>
          <p:nvPr/>
        </p:nvGrpSpPr>
        <p:grpSpPr>
          <a:xfrm>
            <a:off x="2653554" y="2813199"/>
            <a:ext cx="4565899" cy="1400470"/>
            <a:chOff x="2653554" y="2813199"/>
            <a:chExt cx="4565899" cy="1400470"/>
          </a:xfrm>
        </p:grpSpPr>
        <p:sp>
          <p:nvSpPr>
            <p:cNvPr id="7" name="Rectangular Callout 6">
              <a:extLst>
                <a:ext uri="{FF2B5EF4-FFF2-40B4-BE49-F238E27FC236}">
                  <a16:creationId xmlns:a16="http://schemas.microsoft.com/office/drawing/2014/main" id="{90F6A47A-D86A-FF40-B0E7-9CF4732BC216}"/>
                </a:ext>
              </a:extLst>
            </p:cNvPr>
            <p:cNvSpPr/>
            <p:nvPr/>
          </p:nvSpPr>
          <p:spPr>
            <a:xfrm>
              <a:off x="2653554" y="2838980"/>
              <a:ext cx="1414131" cy="564626"/>
            </a:xfrm>
            <a:prstGeom prst="wedgeRectCallout">
              <a:avLst>
                <a:gd name="adj1" fmla="val 90472"/>
                <a:gd name="adj2" fmla="val 8179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Branch</a:t>
              </a:r>
            </a:p>
          </p:txBody>
        </p:sp>
        <p:sp>
          <p:nvSpPr>
            <p:cNvPr id="19" name="Oval 18">
              <a:extLst>
                <a:ext uri="{FF2B5EF4-FFF2-40B4-BE49-F238E27FC236}">
                  <a16:creationId xmlns:a16="http://schemas.microsoft.com/office/drawing/2014/main" id="{B1B18F4A-5F24-1242-88BE-5900FF76A4D8}"/>
                </a:ext>
              </a:extLst>
            </p:cNvPr>
            <p:cNvSpPr/>
            <p:nvPr/>
          </p:nvSpPr>
          <p:spPr>
            <a:xfrm>
              <a:off x="5079550"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1761B1-1310-BD4C-9B19-528C3AB5363B}"/>
                </a:ext>
              </a:extLst>
            </p:cNvPr>
            <p:cNvSpPr/>
            <p:nvPr/>
          </p:nvSpPr>
          <p:spPr>
            <a:xfrm>
              <a:off x="6235728"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urved Connector 20">
              <a:extLst>
                <a:ext uri="{FF2B5EF4-FFF2-40B4-BE49-F238E27FC236}">
                  <a16:creationId xmlns:a16="http://schemas.microsoft.com/office/drawing/2014/main" id="{7ECC011D-420D-924F-A4BB-1B6C16E4A079}"/>
                </a:ext>
              </a:extLst>
            </p:cNvPr>
            <p:cNvCxnSpPr>
              <a:stCxn id="14" idx="6"/>
              <a:endCxn id="19" idx="2"/>
            </p:cNvCxnSpPr>
            <p:nvPr/>
          </p:nvCxnSpPr>
          <p:spPr>
            <a:xfrm flipV="1">
              <a:off x="4329008" y="3376042"/>
              <a:ext cx="750542" cy="837627"/>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000A87-4F6E-3C45-9034-98738937887B}"/>
                </a:ext>
              </a:extLst>
            </p:cNvPr>
            <p:cNvCxnSpPr>
              <a:cxnSpLocks/>
            </p:cNvCxnSpPr>
            <p:nvPr/>
          </p:nvCxnSpPr>
          <p:spPr>
            <a:xfrm>
              <a:off x="5485186" y="3372723"/>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F0D8498-AFF6-624F-B85F-001445925C0E}"/>
                </a:ext>
              </a:extLst>
            </p:cNvPr>
            <p:cNvSpPr txBox="1"/>
            <p:nvPr/>
          </p:nvSpPr>
          <p:spPr>
            <a:xfrm>
              <a:off x="4501461" y="2813199"/>
              <a:ext cx="2717992" cy="307777"/>
            </a:xfrm>
            <a:prstGeom prst="rect">
              <a:avLst/>
            </a:prstGeom>
            <a:noFill/>
          </p:spPr>
          <p:txBody>
            <a:bodyPr wrap="square" rtlCol="0">
              <a:spAutoFit/>
            </a:bodyPr>
            <a:lstStyle/>
            <a:p>
              <a:pPr algn="ctr"/>
              <a:r>
                <a:rPr lang="en-US" sz="1400" b="1" dirty="0">
                  <a:solidFill>
                    <a:srgbClr val="7180AC"/>
                  </a:solidFill>
                </a:rPr>
                <a:t>Your Work</a:t>
              </a:r>
              <a:endParaRPr lang="en-US" b="1" dirty="0">
                <a:solidFill>
                  <a:srgbClr val="7180AC"/>
                </a:solidFill>
              </a:endParaRPr>
            </a:p>
          </p:txBody>
        </p:sp>
      </p:grpSp>
      <p:grpSp>
        <p:nvGrpSpPr>
          <p:cNvPr id="38" name="Group 37">
            <a:extLst>
              <a:ext uri="{FF2B5EF4-FFF2-40B4-BE49-F238E27FC236}">
                <a16:creationId xmlns:a16="http://schemas.microsoft.com/office/drawing/2014/main" id="{0FB40A0B-4066-754B-BB0A-4A4DFA4F2DC6}"/>
              </a:ext>
            </a:extLst>
          </p:cNvPr>
          <p:cNvGrpSpPr/>
          <p:nvPr/>
        </p:nvGrpSpPr>
        <p:grpSpPr>
          <a:xfrm>
            <a:off x="3530634" y="5070766"/>
            <a:ext cx="1274540" cy="324483"/>
            <a:chOff x="3530634" y="5070766"/>
            <a:chExt cx="1274540" cy="324483"/>
          </a:xfrm>
        </p:grpSpPr>
        <p:cxnSp>
          <p:nvCxnSpPr>
            <p:cNvPr id="35" name="Straight Arrow Connector 34">
              <a:extLst>
                <a:ext uri="{FF2B5EF4-FFF2-40B4-BE49-F238E27FC236}">
                  <a16:creationId xmlns:a16="http://schemas.microsoft.com/office/drawing/2014/main" id="{784312D6-5F4D-EC4E-A4CF-65379B7D8ED0}"/>
                </a:ext>
              </a:extLst>
            </p:cNvPr>
            <p:cNvCxnSpPr>
              <a:cxnSpLocks/>
            </p:cNvCxnSpPr>
            <p:nvPr/>
          </p:nvCxnSpPr>
          <p:spPr>
            <a:xfrm>
              <a:off x="3530634" y="5395249"/>
              <a:ext cx="12745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AABD73-2FE1-904B-8C93-5DD011981C27}"/>
                </a:ext>
              </a:extLst>
            </p:cNvPr>
            <p:cNvSpPr txBox="1"/>
            <p:nvPr/>
          </p:nvSpPr>
          <p:spPr>
            <a:xfrm>
              <a:off x="3789620" y="5070766"/>
              <a:ext cx="688427" cy="307777"/>
            </a:xfrm>
            <a:prstGeom prst="rect">
              <a:avLst/>
            </a:prstGeom>
            <a:noFill/>
          </p:spPr>
          <p:txBody>
            <a:bodyPr wrap="square" rtlCol="0">
              <a:spAutoFit/>
            </a:bodyPr>
            <a:lstStyle/>
            <a:p>
              <a:pPr algn="ctr"/>
              <a:r>
                <a:rPr lang="en-US" sz="1400" b="1" dirty="0">
                  <a:solidFill>
                    <a:sysClr val="windowText" lastClr="000000"/>
                  </a:solidFill>
                </a:rPr>
                <a:t>Time</a:t>
              </a:r>
              <a:endParaRPr lang="en-US" b="1" dirty="0">
                <a:solidFill>
                  <a:sysClr val="windowText" lastClr="000000"/>
                </a:solidFill>
              </a:endParaRPr>
            </a:p>
          </p:txBody>
        </p:sp>
      </p:grpSp>
    </p:spTree>
    <p:extLst>
      <p:ext uri="{BB962C8B-B14F-4D97-AF65-F5344CB8AC3E}">
        <p14:creationId xmlns:p14="http://schemas.microsoft.com/office/powerpoint/2010/main" val="229769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Your Turn!</a:t>
            </a:r>
          </a:p>
        </p:txBody>
      </p:sp>
      <p:grpSp>
        <p:nvGrpSpPr>
          <p:cNvPr id="39" name="Group 38">
            <a:extLst>
              <a:ext uri="{FF2B5EF4-FFF2-40B4-BE49-F238E27FC236}">
                <a16:creationId xmlns:a16="http://schemas.microsoft.com/office/drawing/2014/main" id="{035DA1FB-0857-444E-90D6-A85067A2C747}"/>
              </a:ext>
            </a:extLst>
          </p:cNvPr>
          <p:cNvGrpSpPr/>
          <p:nvPr/>
        </p:nvGrpSpPr>
        <p:grpSpPr>
          <a:xfrm>
            <a:off x="1529357" y="1690688"/>
            <a:ext cx="6239012" cy="3591492"/>
            <a:chOff x="3781976" y="2024430"/>
            <a:chExt cx="6239012" cy="3591492"/>
          </a:xfrm>
        </p:grpSpPr>
        <p:sp>
          <p:nvSpPr>
            <p:cNvPr id="14" name="Oval 13">
              <a:extLst>
                <a:ext uri="{FF2B5EF4-FFF2-40B4-BE49-F238E27FC236}">
                  <a16:creationId xmlns:a16="http://schemas.microsoft.com/office/drawing/2014/main" id="{538E42E3-443A-3C41-A038-6A7D4F128B3F}"/>
                </a:ext>
              </a:extLst>
            </p:cNvPr>
            <p:cNvSpPr/>
            <p:nvPr/>
          </p:nvSpPr>
          <p:spPr>
            <a:xfrm>
              <a:off x="3923372"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a:extLst>
                <a:ext uri="{FF2B5EF4-FFF2-40B4-BE49-F238E27FC236}">
                  <a16:creationId xmlns:a16="http://schemas.microsoft.com/office/drawing/2014/main" id="{A4F51A63-0739-B14B-8406-5FCC9F1B159F}"/>
                </a:ext>
              </a:extLst>
            </p:cNvPr>
            <p:cNvGrpSpPr/>
            <p:nvPr/>
          </p:nvGrpSpPr>
          <p:grpSpPr>
            <a:xfrm>
              <a:off x="4329008" y="4010851"/>
              <a:ext cx="1156178" cy="405636"/>
              <a:chOff x="4329008" y="4010851"/>
              <a:chExt cx="1156178" cy="405636"/>
            </a:xfrm>
          </p:grpSpPr>
          <p:sp>
            <p:nvSpPr>
              <p:cNvPr id="15" name="Oval 14">
                <a:extLst>
                  <a:ext uri="{FF2B5EF4-FFF2-40B4-BE49-F238E27FC236}">
                    <a16:creationId xmlns:a16="http://schemas.microsoft.com/office/drawing/2014/main" id="{72E91B10-8E04-AC4F-A793-C8AF92256C9C}"/>
                  </a:ext>
                </a:extLst>
              </p:cNvPr>
              <p:cNvSpPr/>
              <p:nvPr/>
            </p:nvSpPr>
            <p:spPr>
              <a:xfrm>
                <a:off x="5079550"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5B2726A6-C0CE-B542-880C-2AF94957E0CB}"/>
                  </a:ext>
                </a:extLst>
              </p:cNvPr>
              <p:cNvCxnSpPr>
                <a:cxnSpLocks/>
                <a:stCxn id="14" idx="6"/>
                <a:endCxn id="15" idx="2"/>
              </p:cNvCxnSpPr>
              <p:nvPr/>
            </p:nvCxnSpPr>
            <p:spPr>
              <a:xfrm>
                <a:off x="4329008"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08C437E-581C-2048-94C0-CCA74052A622}"/>
                </a:ext>
              </a:extLst>
            </p:cNvPr>
            <p:cNvGrpSpPr/>
            <p:nvPr/>
          </p:nvGrpSpPr>
          <p:grpSpPr>
            <a:xfrm>
              <a:off x="5485186" y="4010851"/>
              <a:ext cx="3468534" cy="405636"/>
              <a:chOff x="5485186" y="4010851"/>
              <a:chExt cx="3468534" cy="405636"/>
            </a:xfrm>
          </p:grpSpPr>
          <p:sp>
            <p:nvSpPr>
              <p:cNvPr id="16" name="Oval 15">
                <a:extLst>
                  <a:ext uri="{FF2B5EF4-FFF2-40B4-BE49-F238E27FC236}">
                    <a16:creationId xmlns:a16="http://schemas.microsoft.com/office/drawing/2014/main" id="{A71C598F-B081-D842-A525-633D8BA53EFB}"/>
                  </a:ext>
                </a:extLst>
              </p:cNvPr>
              <p:cNvSpPr/>
              <p:nvPr/>
            </p:nvSpPr>
            <p:spPr>
              <a:xfrm>
                <a:off x="6235728"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01E3B27-D152-C442-8D05-8D8247744DEB}"/>
                  </a:ext>
                </a:extLst>
              </p:cNvPr>
              <p:cNvSpPr/>
              <p:nvPr/>
            </p:nvSpPr>
            <p:spPr>
              <a:xfrm>
                <a:off x="7391906"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231CCE-F878-2E44-948B-92A06452F172}"/>
                  </a:ext>
                </a:extLst>
              </p:cNvPr>
              <p:cNvSpPr/>
              <p:nvPr/>
            </p:nvSpPr>
            <p:spPr>
              <a:xfrm>
                <a:off x="8548084"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8EBA1E83-957A-D24F-8B3F-226B223EB1B2}"/>
                  </a:ext>
                </a:extLst>
              </p:cNvPr>
              <p:cNvCxnSpPr>
                <a:cxnSpLocks/>
              </p:cNvCxnSpPr>
              <p:nvPr/>
            </p:nvCxnSpPr>
            <p:spPr>
              <a:xfrm>
                <a:off x="5485186"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DF57FE-3806-F149-8FB9-E97CC4402544}"/>
                  </a:ext>
                </a:extLst>
              </p:cNvPr>
              <p:cNvCxnSpPr>
                <a:cxnSpLocks/>
              </p:cNvCxnSpPr>
              <p:nvPr/>
            </p:nvCxnSpPr>
            <p:spPr>
              <a:xfrm>
                <a:off x="6660845"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C48C0CD-8D41-664D-8911-02F17DE9CD64}"/>
                  </a:ext>
                </a:extLst>
              </p:cNvPr>
              <p:cNvCxnSpPr>
                <a:cxnSpLocks/>
                <a:endCxn id="18" idx="2"/>
              </p:cNvCxnSpPr>
              <p:nvPr/>
            </p:nvCxnSpPr>
            <p:spPr>
              <a:xfrm>
                <a:off x="7797542"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Curved Connector 28">
              <a:extLst>
                <a:ext uri="{FF2B5EF4-FFF2-40B4-BE49-F238E27FC236}">
                  <a16:creationId xmlns:a16="http://schemas.microsoft.com/office/drawing/2014/main" id="{9D3DE30B-8483-4241-9C1A-3D59939C70A3}"/>
                </a:ext>
              </a:extLst>
            </p:cNvPr>
            <p:cNvCxnSpPr>
              <a:cxnSpLocks/>
              <a:stCxn id="20" idx="6"/>
              <a:endCxn id="17" idx="2"/>
            </p:cNvCxnSpPr>
            <p:nvPr/>
          </p:nvCxnSpPr>
          <p:spPr>
            <a:xfrm>
              <a:off x="6641364" y="3376042"/>
              <a:ext cx="750542" cy="837627"/>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617023-C33A-3B45-80DA-6F3F719D719D}"/>
                </a:ext>
              </a:extLst>
            </p:cNvPr>
            <p:cNvSpPr txBox="1"/>
            <p:nvPr/>
          </p:nvSpPr>
          <p:spPr>
            <a:xfrm>
              <a:off x="3781976" y="4478593"/>
              <a:ext cx="688427" cy="307777"/>
            </a:xfrm>
            <a:prstGeom prst="rect">
              <a:avLst/>
            </a:prstGeom>
            <a:noFill/>
          </p:spPr>
          <p:txBody>
            <a:bodyPr wrap="square" rtlCol="0">
              <a:spAutoFit/>
            </a:bodyPr>
            <a:lstStyle/>
            <a:p>
              <a:pPr algn="ctr"/>
              <a:r>
                <a:rPr lang="en-US" sz="1400" b="1" dirty="0">
                  <a:solidFill>
                    <a:srgbClr val="137F1F"/>
                  </a:solidFill>
                </a:rPr>
                <a:t>Main</a:t>
              </a:r>
              <a:endParaRPr lang="en-US" b="1" dirty="0">
                <a:solidFill>
                  <a:srgbClr val="137F1F"/>
                </a:solidFill>
              </a:endParaRPr>
            </a:p>
          </p:txBody>
        </p:sp>
        <p:grpSp>
          <p:nvGrpSpPr>
            <p:cNvPr id="47" name="Group 46">
              <a:extLst>
                <a:ext uri="{FF2B5EF4-FFF2-40B4-BE49-F238E27FC236}">
                  <a16:creationId xmlns:a16="http://schemas.microsoft.com/office/drawing/2014/main" id="{36734E85-0DB1-B647-AA3E-235363C4C25B}"/>
                </a:ext>
              </a:extLst>
            </p:cNvPr>
            <p:cNvGrpSpPr/>
            <p:nvPr/>
          </p:nvGrpSpPr>
          <p:grpSpPr>
            <a:xfrm>
              <a:off x="6641364" y="4213669"/>
              <a:ext cx="1906720" cy="1040445"/>
              <a:chOff x="6641364" y="4213669"/>
              <a:chExt cx="1906720" cy="1040445"/>
            </a:xfrm>
          </p:grpSpPr>
          <p:sp>
            <p:nvSpPr>
              <p:cNvPr id="22" name="Oval 21">
                <a:extLst>
                  <a:ext uri="{FF2B5EF4-FFF2-40B4-BE49-F238E27FC236}">
                    <a16:creationId xmlns:a16="http://schemas.microsoft.com/office/drawing/2014/main" id="{193107EA-D965-604C-B5F0-E8A2EA616222}"/>
                  </a:ext>
                </a:extLst>
              </p:cNvPr>
              <p:cNvSpPr/>
              <p:nvPr/>
            </p:nvSpPr>
            <p:spPr>
              <a:xfrm>
                <a:off x="7411387" y="4848478"/>
                <a:ext cx="405636" cy="405636"/>
              </a:xfrm>
              <a:prstGeom prst="ellipse">
                <a:avLst/>
              </a:prstGeom>
              <a:solidFill>
                <a:srgbClr val="F0654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Curved Connector 22">
                <a:extLst>
                  <a:ext uri="{FF2B5EF4-FFF2-40B4-BE49-F238E27FC236}">
                    <a16:creationId xmlns:a16="http://schemas.microsoft.com/office/drawing/2014/main" id="{74BCCEE5-FA19-4943-9447-00D515302F3F}"/>
                  </a:ext>
                </a:extLst>
              </p:cNvPr>
              <p:cNvCxnSpPr>
                <a:cxnSpLocks/>
                <a:stCxn id="16" idx="6"/>
                <a:endCxn id="22" idx="2"/>
              </p:cNvCxnSpPr>
              <p:nvPr/>
            </p:nvCxnSpPr>
            <p:spPr>
              <a:xfrm>
                <a:off x="6641364" y="4213669"/>
                <a:ext cx="770023" cy="83762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A3D309B8-DF49-8B44-B4AB-044BD442E97A}"/>
                  </a:ext>
                </a:extLst>
              </p:cNvPr>
              <p:cNvCxnSpPr>
                <a:cxnSpLocks/>
                <a:stCxn id="22" idx="6"/>
                <a:endCxn id="18" idx="2"/>
              </p:cNvCxnSpPr>
              <p:nvPr/>
            </p:nvCxnSpPr>
            <p:spPr>
              <a:xfrm flipV="1">
                <a:off x="7817023" y="4213669"/>
                <a:ext cx="731061" cy="837627"/>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5E14F3E-FD96-DC4A-806A-FFF57AB69767}"/>
                </a:ext>
              </a:extLst>
            </p:cNvPr>
            <p:cNvGrpSpPr/>
            <p:nvPr/>
          </p:nvGrpSpPr>
          <p:grpSpPr>
            <a:xfrm>
              <a:off x="4329008" y="3173224"/>
              <a:ext cx="2312356" cy="1040445"/>
              <a:chOff x="4329008" y="3173224"/>
              <a:chExt cx="2312356" cy="1040445"/>
            </a:xfrm>
          </p:grpSpPr>
          <p:sp>
            <p:nvSpPr>
              <p:cNvPr id="19" name="Oval 18">
                <a:extLst>
                  <a:ext uri="{FF2B5EF4-FFF2-40B4-BE49-F238E27FC236}">
                    <a16:creationId xmlns:a16="http://schemas.microsoft.com/office/drawing/2014/main" id="{B1B18F4A-5F24-1242-88BE-5900FF76A4D8}"/>
                  </a:ext>
                </a:extLst>
              </p:cNvPr>
              <p:cNvSpPr/>
              <p:nvPr/>
            </p:nvSpPr>
            <p:spPr>
              <a:xfrm>
                <a:off x="5079550"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61761B1-1310-BD4C-9B19-528C3AB5363B}"/>
                  </a:ext>
                </a:extLst>
              </p:cNvPr>
              <p:cNvSpPr/>
              <p:nvPr/>
            </p:nvSpPr>
            <p:spPr>
              <a:xfrm>
                <a:off x="6235728"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urved Connector 20">
                <a:extLst>
                  <a:ext uri="{FF2B5EF4-FFF2-40B4-BE49-F238E27FC236}">
                    <a16:creationId xmlns:a16="http://schemas.microsoft.com/office/drawing/2014/main" id="{7ECC011D-420D-924F-A4BB-1B6C16E4A079}"/>
                  </a:ext>
                </a:extLst>
              </p:cNvPr>
              <p:cNvCxnSpPr>
                <a:stCxn id="14" idx="6"/>
                <a:endCxn id="19" idx="2"/>
              </p:cNvCxnSpPr>
              <p:nvPr/>
            </p:nvCxnSpPr>
            <p:spPr>
              <a:xfrm flipV="1">
                <a:off x="4329008" y="3376042"/>
                <a:ext cx="750542" cy="837627"/>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000A87-4F6E-3C45-9034-98738937887B}"/>
                  </a:ext>
                </a:extLst>
              </p:cNvPr>
              <p:cNvCxnSpPr>
                <a:cxnSpLocks/>
              </p:cNvCxnSpPr>
              <p:nvPr/>
            </p:nvCxnSpPr>
            <p:spPr>
              <a:xfrm>
                <a:off x="5485186" y="3372723"/>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ular Callout 47">
              <a:extLst>
                <a:ext uri="{FF2B5EF4-FFF2-40B4-BE49-F238E27FC236}">
                  <a16:creationId xmlns:a16="http://schemas.microsoft.com/office/drawing/2014/main" id="{64C3A311-05CA-1845-B361-BA640F3FD89F}"/>
                </a:ext>
              </a:extLst>
            </p:cNvPr>
            <p:cNvSpPr/>
            <p:nvPr/>
          </p:nvSpPr>
          <p:spPr>
            <a:xfrm>
              <a:off x="5024415" y="5051296"/>
              <a:ext cx="1414131" cy="564626"/>
            </a:xfrm>
            <a:prstGeom prst="wedgeRectCallout">
              <a:avLst>
                <a:gd name="adj1" fmla="val 85412"/>
                <a:gd name="adj2" fmla="val -10973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t>
              </a:r>
            </a:p>
          </p:txBody>
        </p:sp>
        <p:sp>
          <p:nvSpPr>
            <p:cNvPr id="49" name="Rectangular Callout 48">
              <a:extLst>
                <a:ext uri="{FF2B5EF4-FFF2-40B4-BE49-F238E27FC236}">
                  <a16:creationId xmlns:a16="http://schemas.microsoft.com/office/drawing/2014/main" id="{E8AD7D33-BBBD-974E-B8D1-BF724CA2833C}"/>
                </a:ext>
              </a:extLst>
            </p:cNvPr>
            <p:cNvSpPr/>
            <p:nvPr/>
          </p:nvSpPr>
          <p:spPr>
            <a:xfrm>
              <a:off x="8606857" y="5051296"/>
              <a:ext cx="1414131" cy="564626"/>
            </a:xfrm>
            <a:prstGeom prst="wedgeRectCallout">
              <a:avLst>
                <a:gd name="adj1" fmla="val -76523"/>
                <a:gd name="adj2" fmla="val -11536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a:t>
              </a:r>
            </a:p>
          </p:txBody>
        </p:sp>
        <p:sp>
          <p:nvSpPr>
            <p:cNvPr id="50" name="Rectangular Callout 49">
              <a:extLst>
                <a:ext uri="{FF2B5EF4-FFF2-40B4-BE49-F238E27FC236}">
                  <a16:creationId xmlns:a16="http://schemas.microsoft.com/office/drawing/2014/main" id="{464ED70D-34AA-EC42-B411-788AE9EA7695}"/>
                </a:ext>
              </a:extLst>
            </p:cNvPr>
            <p:cNvSpPr/>
            <p:nvPr/>
          </p:nvSpPr>
          <p:spPr>
            <a:xfrm>
              <a:off x="5248619" y="2024430"/>
              <a:ext cx="1414131" cy="564626"/>
            </a:xfrm>
            <a:prstGeom prst="wedgeRectCallout">
              <a:avLst>
                <a:gd name="adj1" fmla="val -10175"/>
                <a:gd name="adj2" fmla="val 17191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p>
          </p:txBody>
        </p:sp>
      </p:grpSp>
      <p:sp>
        <p:nvSpPr>
          <p:cNvPr id="51" name="Content Placeholder 2">
            <a:extLst>
              <a:ext uri="{FF2B5EF4-FFF2-40B4-BE49-F238E27FC236}">
                <a16:creationId xmlns:a16="http://schemas.microsoft.com/office/drawing/2014/main" id="{A159CD3B-EB25-9A47-A9C9-0E72A5EDA697}"/>
              </a:ext>
            </a:extLst>
          </p:cNvPr>
          <p:cNvSpPr>
            <a:spLocks noGrp="1"/>
          </p:cNvSpPr>
          <p:nvPr>
            <p:ph idx="1"/>
          </p:nvPr>
        </p:nvSpPr>
        <p:spPr>
          <a:xfrm>
            <a:off x="8529737" y="2651785"/>
            <a:ext cx="1670663" cy="1554430"/>
          </a:xfrm>
        </p:spPr>
        <p:txBody>
          <a:bodyPr/>
          <a:lstStyle/>
          <a:p>
            <a:r>
              <a:rPr lang="en-US" dirty="0"/>
              <a:t>Branch</a:t>
            </a:r>
          </a:p>
          <a:p>
            <a:r>
              <a:rPr lang="en-US" dirty="0"/>
              <a:t>Commit</a:t>
            </a:r>
          </a:p>
          <a:p>
            <a:r>
              <a:rPr lang="en-US" dirty="0"/>
              <a:t>Merge</a:t>
            </a:r>
          </a:p>
          <a:p>
            <a:pPr marL="0" indent="0">
              <a:buNone/>
            </a:pPr>
            <a:endParaRPr lang="en-US" dirty="0"/>
          </a:p>
        </p:txBody>
      </p:sp>
      <p:sp>
        <p:nvSpPr>
          <p:cNvPr id="52" name="Content Placeholder 2">
            <a:extLst>
              <a:ext uri="{FF2B5EF4-FFF2-40B4-BE49-F238E27FC236}">
                <a16:creationId xmlns:a16="http://schemas.microsoft.com/office/drawing/2014/main" id="{81F4A580-DFE0-8E4D-972A-D61B77448E7C}"/>
              </a:ext>
            </a:extLst>
          </p:cNvPr>
          <p:cNvSpPr txBox="1">
            <a:spLocks/>
          </p:cNvSpPr>
          <p:nvPr/>
        </p:nvSpPr>
        <p:spPr>
          <a:xfrm>
            <a:off x="10265574" y="2651784"/>
            <a:ext cx="547078" cy="1554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a:t>
            </a:r>
          </a:p>
          <a:p>
            <a:pPr marL="0" indent="0">
              <a:buNone/>
            </a:pPr>
            <a:r>
              <a:rPr lang="en-US" dirty="0"/>
              <a:t>A</a:t>
            </a:r>
          </a:p>
          <a:p>
            <a:pPr marL="0" indent="0">
              <a:buFont typeface="Arial" panose="020B0604020202020204" pitchFamily="34" charset="0"/>
              <a:buNone/>
            </a:pPr>
            <a:r>
              <a:rPr lang="en-US" dirty="0"/>
              <a:t>C</a:t>
            </a:r>
          </a:p>
        </p:txBody>
      </p:sp>
    </p:spTree>
    <p:extLst>
      <p:ext uri="{BB962C8B-B14F-4D97-AF65-F5344CB8AC3E}">
        <p14:creationId xmlns:p14="http://schemas.microsoft.com/office/powerpoint/2010/main" val="189004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1E7D-AE66-EE45-8EB3-6E4A91C41F01}"/>
              </a:ext>
            </a:extLst>
          </p:cNvPr>
          <p:cNvSpPr>
            <a:spLocks noGrp="1"/>
          </p:cNvSpPr>
          <p:nvPr>
            <p:ph type="title"/>
          </p:nvPr>
        </p:nvSpPr>
        <p:spPr/>
        <p:txBody>
          <a:bodyPr/>
          <a:lstStyle/>
          <a:p>
            <a:r>
              <a:rPr lang="en-US" dirty="0"/>
              <a:t>Conflicts of Interest</a:t>
            </a:r>
          </a:p>
        </p:txBody>
      </p:sp>
      <p:sp>
        <p:nvSpPr>
          <p:cNvPr id="3" name="Content Placeholder 2">
            <a:extLst>
              <a:ext uri="{FF2B5EF4-FFF2-40B4-BE49-F238E27FC236}">
                <a16:creationId xmlns:a16="http://schemas.microsoft.com/office/drawing/2014/main" id="{16149563-E7E7-B646-987A-D5642AFC17CA}"/>
              </a:ext>
            </a:extLst>
          </p:cNvPr>
          <p:cNvSpPr>
            <a:spLocks noGrp="1"/>
          </p:cNvSpPr>
          <p:nvPr>
            <p:ph idx="1"/>
          </p:nvPr>
        </p:nvSpPr>
        <p:spPr/>
        <p:txBody>
          <a:bodyPr/>
          <a:lstStyle/>
          <a:p>
            <a:r>
              <a:rPr lang="en-US" dirty="0"/>
              <a:t>None</a:t>
            </a:r>
          </a:p>
        </p:txBody>
      </p:sp>
    </p:spTree>
    <p:extLst>
      <p:ext uri="{BB962C8B-B14F-4D97-AF65-F5344CB8AC3E}">
        <p14:creationId xmlns:p14="http://schemas.microsoft.com/office/powerpoint/2010/main" val="127654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4F93-5DF8-1147-B06E-5F1821612E9F}"/>
              </a:ext>
            </a:extLst>
          </p:cNvPr>
          <p:cNvSpPr>
            <a:spLocks noGrp="1"/>
          </p:cNvSpPr>
          <p:nvPr>
            <p:ph type="title"/>
          </p:nvPr>
        </p:nvSpPr>
        <p:spPr>
          <a:xfrm>
            <a:off x="838200" y="2766218"/>
            <a:ext cx="10515600" cy="1325563"/>
          </a:xfrm>
        </p:spPr>
        <p:txBody>
          <a:bodyPr>
            <a:normAutofit/>
          </a:bodyPr>
          <a:lstStyle/>
          <a:p>
            <a:pPr algn="ctr"/>
            <a:r>
              <a:rPr lang="en-US" sz="8800" dirty="0"/>
              <a:t>Demo</a:t>
            </a:r>
          </a:p>
        </p:txBody>
      </p:sp>
    </p:spTree>
    <p:extLst>
      <p:ext uri="{BB962C8B-B14F-4D97-AF65-F5344CB8AC3E}">
        <p14:creationId xmlns:p14="http://schemas.microsoft.com/office/powerpoint/2010/main" val="581055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E74E-463D-4346-8613-2D7158D056EF}"/>
              </a:ext>
            </a:extLst>
          </p:cNvPr>
          <p:cNvSpPr>
            <a:spLocks noGrp="1"/>
          </p:cNvSpPr>
          <p:nvPr>
            <p:ph type="title"/>
          </p:nvPr>
        </p:nvSpPr>
        <p:spPr/>
        <p:txBody>
          <a:bodyPr/>
          <a:lstStyle/>
          <a:p>
            <a:r>
              <a:rPr lang="en-US" dirty="0"/>
              <a:t>Other benefits of using a VCS</a:t>
            </a:r>
          </a:p>
        </p:txBody>
      </p:sp>
      <p:sp>
        <p:nvSpPr>
          <p:cNvPr id="3" name="Content Placeholder 2">
            <a:extLst>
              <a:ext uri="{FF2B5EF4-FFF2-40B4-BE49-F238E27FC236}">
                <a16:creationId xmlns:a16="http://schemas.microsoft.com/office/drawing/2014/main" id="{5CC57163-DB92-024C-8843-E9BC8D00C38F}"/>
              </a:ext>
            </a:extLst>
          </p:cNvPr>
          <p:cNvSpPr>
            <a:spLocks noGrp="1"/>
          </p:cNvSpPr>
          <p:nvPr>
            <p:ph idx="1"/>
          </p:nvPr>
        </p:nvSpPr>
        <p:spPr/>
        <p:txBody>
          <a:bodyPr>
            <a:normAutofit/>
          </a:bodyPr>
          <a:lstStyle/>
          <a:p>
            <a:r>
              <a:rPr lang="en-US" sz="3200" dirty="0"/>
              <a:t>Can roll back the application to a previous known working state</a:t>
            </a:r>
          </a:p>
          <a:p>
            <a:r>
              <a:rPr lang="en-US" sz="3200" dirty="0"/>
              <a:t>Can trigger automated tests and code review</a:t>
            </a:r>
          </a:p>
        </p:txBody>
      </p:sp>
    </p:spTree>
    <p:extLst>
      <p:ext uri="{BB962C8B-B14F-4D97-AF65-F5344CB8AC3E}">
        <p14:creationId xmlns:p14="http://schemas.microsoft.com/office/powerpoint/2010/main" val="2905291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EC83-862F-7B4E-9DA3-0419A64F4A84}"/>
              </a:ext>
            </a:extLst>
          </p:cNvPr>
          <p:cNvSpPr>
            <a:spLocks noGrp="1"/>
          </p:cNvSpPr>
          <p:nvPr>
            <p:ph type="title"/>
          </p:nvPr>
        </p:nvSpPr>
        <p:spPr/>
        <p:txBody>
          <a:bodyPr/>
          <a:lstStyle/>
          <a:p>
            <a:r>
              <a:rPr lang="en-US" dirty="0"/>
              <a:t>Automated Testing</a:t>
            </a:r>
          </a:p>
        </p:txBody>
      </p:sp>
      <p:sp>
        <p:nvSpPr>
          <p:cNvPr id="3" name="Text Placeholder 2">
            <a:extLst>
              <a:ext uri="{FF2B5EF4-FFF2-40B4-BE49-F238E27FC236}">
                <a16:creationId xmlns:a16="http://schemas.microsoft.com/office/drawing/2014/main" id="{25249F2B-7D84-6F49-9947-1C5360A63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58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What is Automated Testing?</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p:txBody>
          <a:bodyPr>
            <a:normAutofit/>
          </a:bodyPr>
          <a:lstStyle/>
          <a:p>
            <a:r>
              <a:rPr lang="en-US" dirty="0"/>
              <a:t>A key mechanism of </a:t>
            </a:r>
            <a:r>
              <a:rPr lang="en-US" b="1" dirty="0"/>
              <a:t>quality control </a:t>
            </a:r>
            <a:r>
              <a:rPr lang="en-US" dirty="0"/>
              <a:t>in software development.</a:t>
            </a:r>
          </a:p>
          <a:p>
            <a:r>
              <a:rPr lang="en-US" dirty="0"/>
              <a:t>Two main types of tests</a:t>
            </a:r>
          </a:p>
          <a:p>
            <a:pPr lvl="1"/>
            <a:r>
              <a:rPr lang="en-US" b="1" dirty="0"/>
              <a:t>Unit tests</a:t>
            </a:r>
            <a:r>
              <a:rPr lang="en-US" dirty="0"/>
              <a:t> are small pieces of software designed to check the logic of small independent pieces of functionality in the code. </a:t>
            </a:r>
          </a:p>
          <a:p>
            <a:pPr lvl="2"/>
            <a:r>
              <a:rPr lang="en-US" dirty="0"/>
              <a:t>Yes, we write code to test code</a:t>
            </a:r>
          </a:p>
          <a:p>
            <a:pPr lvl="2"/>
            <a:r>
              <a:rPr lang="en-US" dirty="0"/>
              <a:t>No, we </a:t>
            </a:r>
            <a:r>
              <a:rPr lang="en-US" i="1" dirty="0"/>
              <a:t>don’t </a:t>
            </a:r>
            <a:r>
              <a:rPr lang="en-US" dirty="0"/>
              <a:t>write code to test the code that tests the code!</a:t>
            </a:r>
          </a:p>
          <a:p>
            <a:pPr lvl="2"/>
            <a:r>
              <a:rPr lang="en-US" dirty="0"/>
              <a:t>Unit tests </a:t>
            </a:r>
            <a:r>
              <a:rPr lang="en-US" b="1" dirty="0"/>
              <a:t>reduce complexity </a:t>
            </a:r>
            <a:r>
              <a:rPr lang="en-US" dirty="0"/>
              <a:t>by </a:t>
            </a:r>
            <a:r>
              <a:rPr lang="en-US" b="1" dirty="0"/>
              <a:t>un-coupling: </a:t>
            </a:r>
            <a:r>
              <a:rPr lang="en-US" dirty="0"/>
              <a:t>they force the programmer to build small independent modules of code</a:t>
            </a:r>
          </a:p>
          <a:p>
            <a:pPr lvl="1"/>
            <a:r>
              <a:rPr lang="en-US" b="1" dirty="0"/>
              <a:t>Integration tests</a:t>
            </a:r>
            <a:r>
              <a:rPr lang="en-US" dirty="0"/>
              <a:t> exercise multiple modules of code together.</a:t>
            </a:r>
          </a:p>
          <a:p>
            <a:r>
              <a:rPr lang="en-US" dirty="0"/>
              <a:t>It usually takes </a:t>
            </a:r>
            <a:r>
              <a:rPr lang="en-US" b="1" dirty="0"/>
              <a:t>fewer than ten minutes </a:t>
            </a:r>
            <a:r>
              <a:rPr lang="en-US" dirty="0"/>
              <a:t>to run all tests</a:t>
            </a:r>
          </a:p>
        </p:txBody>
      </p:sp>
    </p:spTree>
    <p:extLst>
      <p:ext uri="{BB962C8B-B14F-4D97-AF65-F5344CB8AC3E}">
        <p14:creationId xmlns:p14="http://schemas.microsoft.com/office/powerpoint/2010/main" val="1345278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97F3-E424-B146-825B-A74C3426FA14}"/>
              </a:ext>
            </a:extLst>
          </p:cNvPr>
          <p:cNvSpPr>
            <a:spLocks noGrp="1"/>
          </p:cNvSpPr>
          <p:nvPr>
            <p:ph type="title"/>
          </p:nvPr>
        </p:nvSpPr>
        <p:spPr/>
        <p:txBody>
          <a:bodyPr/>
          <a:lstStyle/>
          <a:p>
            <a:r>
              <a:rPr lang="en-US" dirty="0"/>
              <a:t>Continuous Integration</a:t>
            </a:r>
          </a:p>
        </p:txBody>
      </p:sp>
      <p:pic>
        <p:nvPicPr>
          <p:cNvPr id="4" name="Picture 3">
            <a:extLst>
              <a:ext uri="{FF2B5EF4-FFF2-40B4-BE49-F238E27FC236}">
                <a16:creationId xmlns:a16="http://schemas.microsoft.com/office/drawing/2014/main" id="{382ABD8D-D374-3043-A864-A670C2C5F58F}"/>
              </a:ext>
            </a:extLst>
          </p:cNvPr>
          <p:cNvPicPr>
            <a:picLocks noChangeAspect="1"/>
          </p:cNvPicPr>
          <p:nvPr/>
        </p:nvPicPr>
        <p:blipFill>
          <a:blip r:embed="rId3"/>
          <a:stretch>
            <a:fillRect/>
          </a:stretch>
        </p:blipFill>
        <p:spPr>
          <a:xfrm>
            <a:off x="3436966" y="1690688"/>
            <a:ext cx="5318067" cy="3920018"/>
          </a:xfrm>
          <a:prstGeom prst="rect">
            <a:avLst/>
          </a:prstGeom>
        </p:spPr>
      </p:pic>
      <p:sp>
        <p:nvSpPr>
          <p:cNvPr id="5" name="Rectangle 4">
            <a:extLst>
              <a:ext uri="{FF2B5EF4-FFF2-40B4-BE49-F238E27FC236}">
                <a16:creationId xmlns:a16="http://schemas.microsoft.com/office/drawing/2014/main" id="{BDA680CB-C90A-E745-B671-CAE1E1BC708B}"/>
              </a:ext>
            </a:extLst>
          </p:cNvPr>
          <p:cNvSpPr/>
          <p:nvPr/>
        </p:nvSpPr>
        <p:spPr>
          <a:xfrm>
            <a:off x="2814083" y="5710812"/>
            <a:ext cx="9144000" cy="369332"/>
          </a:xfrm>
          <a:prstGeom prst="rect">
            <a:avLst/>
          </a:prstGeom>
        </p:spPr>
        <p:txBody>
          <a:bodyPr wrap="square">
            <a:spAutoFit/>
          </a:bodyPr>
          <a:lstStyle/>
          <a:p>
            <a:pPr algn="r"/>
            <a:r>
              <a:rPr lang="en-US" dirty="0"/>
              <a:t>https://</a:t>
            </a:r>
            <a:r>
              <a:rPr lang="en-US" dirty="0" err="1"/>
              <a:t>www.devonblog.com</a:t>
            </a:r>
            <a:r>
              <a:rPr lang="en-US" dirty="0"/>
              <a:t>/continuous-delivery/continuous-integration-best-practices/</a:t>
            </a:r>
          </a:p>
        </p:txBody>
      </p:sp>
    </p:spTree>
    <p:extLst>
      <p:ext uri="{BB962C8B-B14F-4D97-AF65-F5344CB8AC3E}">
        <p14:creationId xmlns:p14="http://schemas.microsoft.com/office/powerpoint/2010/main" val="345375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4F93-5DF8-1147-B06E-5F1821612E9F}"/>
              </a:ext>
            </a:extLst>
          </p:cNvPr>
          <p:cNvSpPr>
            <a:spLocks noGrp="1"/>
          </p:cNvSpPr>
          <p:nvPr>
            <p:ph type="title"/>
          </p:nvPr>
        </p:nvSpPr>
        <p:spPr>
          <a:xfrm>
            <a:off x="838200" y="2766218"/>
            <a:ext cx="10515600" cy="1325563"/>
          </a:xfrm>
        </p:spPr>
        <p:txBody>
          <a:bodyPr>
            <a:normAutofit/>
          </a:bodyPr>
          <a:lstStyle/>
          <a:p>
            <a:pPr algn="ctr"/>
            <a:r>
              <a:rPr lang="en-US" sz="8800" dirty="0"/>
              <a:t>Demo</a:t>
            </a:r>
          </a:p>
        </p:txBody>
      </p:sp>
    </p:spTree>
    <p:extLst>
      <p:ext uri="{BB962C8B-B14F-4D97-AF65-F5344CB8AC3E}">
        <p14:creationId xmlns:p14="http://schemas.microsoft.com/office/powerpoint/2010/main" val="1469098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EC83-862F-7B4E-9DA3-0419A64F4A84}"/>
              </a:ext>
            </a:extLst>
          </p:cNvPr>
          <p:cNvSpPr>
            <a:spLocks noGrp="1"/>
          </p:cNvSpPr>
          <p:nvPr>
            <p:ph type="title"/>
          </p:nvPr>
        </p:nvSpPr>
        <p:spPr/>
        <p:txBody>
          <a:bodyPr/>
          <a:lstStyle/>
          <a:p>
            <a:r>
              <a:rPr lang="en-US" dirty="0"/>
              <a:t>Code Review</a:t>
            </a:r>
          </a:p>
        </p:txBody>
      </p:sp>
      <p:sp>
        <p:nvSpPr>
          <p:cNvPr id="3" name="Text Placeholder 2">
            <a:extLst>
              <a:ext uri="{FF2B5EF4-FFF2-40B4-BE49-F238E27FC236}">
                <a16:creationId xmlns:a16="http://schemas.microsoft.com/office/drawing/2014/main" id="{25249F2B-7D84-6F49-9947-1C5360A63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739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What is Code Review?</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a:xfrm>
            <a:off x="838200" y="1825624"/>
            <a:ext cx="5556161" cy="4117975"/>
          </a:xfrm>
        </p:spPr>
        <p:txBody>
          <a:bodyPr/>
          <a:lstStyle/>
          <a:p>
            <a:r>
              <a:rPr lang="en-US" dirty="0"/>
              <a:t>A kind of </a:t>
            </a:r>
            <a:r>
              <a:rPr lang="en-US" b="1" dirty="0"/>
              <a:t>peer review </a:t>
            </a:r>
            <a:r>
              <a:rPr lang="en-US" dirty="0"/>
              <a:t>in which someone other than the person who wrote the code looks at the source code and adds their comments and/or approval. </a:t>
            </a:r>
          </a:p>
          <a:p>
            <a:endParaRPr lang="en-US" dirty="0"/>
          </a:p>
        </p:txBody>
      </p:sp>
      <p:pic>
        <p:nvPicPr>
          <p:cNvPr id="4098" name="Picture 2" descr="Code Review">
            <a:extLst>
              <a:ext uri="{FF2B5EF4-FFF2-40B4-BE49-F238E27FC236}">
                <a16:creationId xmlns:a16="http://schemas.microsoft.com/office/drawing/2014/main" id="{ECC60148-9C56-A648-807F-634A59E88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899" y="1690688"/>
            <a:ext cx="3906644" cy="38206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0B0D40A-67F4-8B4E-95C4-79133E0C7F0A}"/>
              </a:ext>
            </a:extLst>
          </p:cNvPr>
          <p:cNvSpPr/>
          <p:nvPr/>
        </p:nvSpPr>
        <p:spPr>
          <a:xfrm>
            <a:off x="4419599" y="5709203"/>
            <a:ext cx="7348331" cy="276999"/>
          </a:xfrm>
          <a:prstGeom prst="rect">
            <a:avLst/>
          </a:prstGeom>
        </p:spPr>
        <p:txBody>
          <a:bodyPr wrap="square">
            <a:spAutoFit/>
          </a:bodyPr>
          <a:lstStyle/>
          <a:p>
            <a:pPr algn="r"/>
            <a:r>
              <a:rPr lang="en-US" sz="1200" dirty="0"/>
              <a:t>https://</a:t>
            </a:r>
            <a:r>
              <a:rPr lang="en-US" sz="1200" dirty="0" err="1"/>
              <a:t>quickbirdstudios.com</a:t>
            </a:r>
            <a:r>
              <a:rPr lang="en-US" sz="1200" dirty="0"/>
              <a:t>/blog/code-review-best-practices-guidelines/</a:t>
            </a:r>
          </a:p>
        </p:txBody>
      </p:sp>
    </p:spTree>
    <p:extLst>
      <p:ext uri="{BB962C8B-B14F-4D97-AF65-F5344CB8AC3E}">
        <p14:creationId xmlns:p14="http://schemas.microsoft.com/office/powerpoint/2010/main" val="3399314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DF4D-F4FA-DC40-B048-86EC435C9BF3}"/>
              </a:ext>
            </a:extLst>
          </p:cNvPr>
          <p:cNvSpPr>
            <a:spLocks noGrp="1"/>
          </p:cNvSpPr>
          <p:nvPr>
            <p:ph type="title"/>
          </p:nvPr>
        </p:nvSpPr>
        <p:spPr/>
        <p:txBody>
          <a:bodyPr/>
          <a:lstStyle/>
          <a:p>
            <a:r>
              <a:rPr lang="en-US" dirty="0"/>
              <a:t>Pull Request</a:t>
            </a:r>
          </a:p>
        </p:txBody>
      </p:sp>
      <p:sp>
        <p:nvSpPr>
          <p:cNvPr id="3" name="Content Placeholder 2">
            <a:extLst>
              <a:ext uri="{FF2B5EF4-FFF2-40B4-BE49-F238E27FC236}">
                <a16:creationId xmlns:a16="http://schemas.microsoft.com/office/drawing/2014/main" id="{D1091006-D9CB-E24C-A55D-E850A12A540C}"/>
              </a:ext>
            </a:extLst>
          </p:cNvPr>
          <p:cNvSpPr>
            <a:spLocks noGrp="1"/>
          </p:cNvSpPr>
          <p:nvPr>
            <p:ph idx="1"/>
          </p:nvPr>
        </p:nvSpPr>
        <p:spPr/>
        <p:txBody>
          <a:bodyPr/>
          <a:lstStyle/>
          <a:p>
            <a:r>
              <a:rPr lang="en-US" dirty="0"/>
              <a:t>A pull request lets others know that you would like to merge your changes to the main branch. </a:t>
            </a:r>
          </a:p>
        </p:txBody>
      </p:sp>
      <p:sp>
        <p:nvSpPr>
          <p:cNvPr id="5" name="Rectangular Callout 4">
            <a:extLst>
              <a:ext uri="{FF2B5EF4-FFF2-40B4-BE49-F238E27FC236}">
                <a16:creationId xmlns:a16="http://schemas.microsoft.com/office/drawing/2014/main" id="{5AF42F49-DC53-4949-8BC4-A00340A59070}"/>
              </a:ext>
            </a:extLst>
          </p:cNvPr>
          <p:cNvSpPr/>
          <p:nvPr/>
        </p:nvSpPr>
        <p:spPr>
          <a:xfrm>
            <a:off x="7991628" y="2598395"/>
            <a:ext cx="1687885" cy="564626"/>
          </a:xfrm>
          <a:prstGeom prst="wedgeRectCallout">
            <a:avLst>
              <a:gd name="adj1" fmla="val -152026"/>
              <a:gd name="adj2" fmla="val 14535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Pull Request</a:t>
            </a:r>
          </a:p>
        </p:txBody>
      </p:sp>
      <p:sp>
        <p:nvSpPr>
          <p:cNvPr id="6" name="Rectangular Callout 5">
            <a:extLst>
              <a:ext uri="{FF2B5EF4-FFF2-40B4-BE49-F238E27FC236}">
                <a16:creationId xmlns:a16="http://schemas.microsoft.com/office/drawing/2014/main" id="{E6511E7D-19AF-F14B-AFCE-56CF1A634540}"/>
              </a:ext>
            </a:extLst>
          </p:cNvPr>
          <p:cNvSpPr/>
          <p:nvPr/>
        </p:nvSpPr>
        <p:spPr>
          <a:xfrm>
            <a:off x="8257928" y="3297957"/>
            <a:ext cx="1687885" cy="564626"/>
          </a:xfrm>
          <a:prstGeom prst="wedgeRectCallout">
            <a:avLst>
              <a:gd name="adj1" fmla="val -163660"/>
              <a:gd name="adj2" fmla="val 6869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Merge</a:t>
            </a:r>
          </a:p>
        </p:txBody>
      </p:sp>
      <p:grpSp>
        <p:nvGrpSpPr>
          <p:cNvPr id="7" name="Group 6">
            <a:extLst>
              <a:ext uri="{FF2B5EF4-FFF2-40B4-BE49-F238E27FC236}">
                <a16:creationId xmlns:a16="http://schemas.microsoft.com/office/drawing/2014/main" id="{91CE2232-E970-554B-BD8E-8093F16344B3}"/>
              </a:ext>
            </a:extLst>
          </p:cNvPr>
          <p:cNvGrpSpPr/>
          <p:nvPr/>
        </p:nvGrpSpPr>
        <p:grpSpPr>
          <a:xfrm>
            <a:off x="3047672" y="3340415"/>
            <a:ext cx="5171744" cy="2080890"/>
            <a:chOff x="3781976" y="3173224"/>
            <a:chExt cx="5171744" cy="2080890"/>
          </a:xfrm>
        </p:grpSpPr>
        <p:sp>
          <p:nvSpPr>
            <p:cNvPr id="8" name="Oval 7">
              <a:extLst>
                <a:ext uri="{FF2B5EF4-FFF2-40B4-BE49-F238E27FC236}">
                  <a16:creationId xmlns:a16="http://schemas.microsoft.com/office/drawing/2014/main" id="{CAD24C18-E1CA-A147-92D8-FFDB23C633E7}"/>
                </a:ext>
              </a:extLst>
            </p:cNvPr>
            <p:cNvSpPr/>
            <p:nvPr/>
          </p:nvSpPr>
          <p:spPr>
            <a:xfrm>
              <a:off x="3923372"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3D03A76-3635-5242-A814-32862A16CA4D}"/>
                </a:ext>
              </a:extLst>
            </p:cNvPr>
            <p:cNvGrpSpPr/>
            <p:nvPr/>
          </p:nvGrpSpPr>
          <p:grpSpPr>
            <a:xfrm>
              <a:off x="4329008" y="4010851"/>
              <a:ext cx="1156178" cy="405636"/>
              <a:chOff x="4329008" y="4010851"/>
              <a:chExt cx="1156178" cy="405636"/>
            </a:xfrm>
          </p:grpSpPr>
          <p:sp>
            <p:nvSpPr>
              <p:cNvPr id="31" name="Oval 30">
                <a:extLst>
                  <a:ext uri="{FF2B5EF4-FFF2-40B4-BE49-F238E27FC236}">
                    <a16:creationId xmlns:a16="http://schemas.microsoft.com/office/drawing/2014/main" id="{512B79AB-59FB-8E45-BC25-4041643B07C5}"/>
                  </a:ext>
                </a:extLst>
              </p:cNvPr>
              <p:cNvSpPr/>
              <p:nvPr/>
            </p:nvSpPr>
            <p:spPr>
              <a:xfrm>
                <a:off x="5079550"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FABE9249-A56E-A044-8B24-EEE8EA194929}"/>
                  </a:ext>
                </a:extLst>
              </p:cNvPr>
              <p:cNvCxnSpPr>
                <a:cxnSpLocks/>
                <a:stCxn id="8" idx="6"/>
                <a:endCxn id="31" idx="2"/>
              </p:cNvCxnSpPr>
              <p:nvPr/>
            </p:nvCxnSpPr>
            <p:spPr>
              <a:xfrm>
                <a:off x="4329008"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AD23919-8F1E-7841-8E18-A5F518F0DB99}"/>
                </a:ext>
              </a:extLst>
            </p:cNvPr>
            <p:cNvGrpSpPr/>
            <p:nvPr/>
          </p:nvGrpSpPr>
          <p:grpSpPr>
            <a:xfrm>
              <a:off x="5485186" y="4010851"/>
              <a:ext cx="3468534" cy="405636"/>
              <a:chOff x="5485186" y="4010851"/>
              <a:chExt cx="3468534" cy="405636"/>
            </a:xfrm>
          </p:grpSpPr>
          <p:sp>
            <p:nvSpPr>
              <p:cNvPr id="25" name="Oval 24">
                <a:extLst>
                  <a:ext uri="{FF2B5EF4-FFF2-40B4-BE49-F238E27FC236}">
                    <a16:creationId xmlns:a16="http://schemas.microsoft.com/office/drawing/2014/main" id="{F20B0689-12FA-8744-B6C2-2377B2853694}"/>
                  </a:ext>
                </a:extLst>
              </p:cNvPr>
              <p:cNvSpPr/>
              <p:nvPr/>
            </p:nvSpPr>
            <p:spPr>
              <a:xfrm>
                <a:off x="6235728"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850A5A5-D255-8C48-85EA-CABC21C39930}"/>
                  </a:ext>
                </a:extLst>
              </p:cNvPr>
              <p:cNvSpPr/>
              <p:nvPr/>
            </p:nvSpPr>
            <p:spPr>
              <a:xfrm>
                <a:off x="7391906"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22C9C07-2323-B84E-9C74-F42A3066C161}"/>
                  </a:ext>
                </a:extLst>
              </p:cNvPr>
              <p:cNvSpPr/>
              <p:nvPr/>
            </p:nvSpPr>
            <p:spPr>
              <a:xfrm>
                <a:off x="8548084" y="4010851"/>
                <a:ext cx="405636" cy="405636"/>
              </a:xfrm>
              <a:prstGeom prst="ellipse">
                <a:avLst/>
              </a:prstGeom>
              <a:solidFill>
                <a:srgbClr val="137F1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AB295800-626B-464E-9BBE-F0E4D20A5740}"/>
                  </a:ext>
                </a:extLst>
              </p:cNvPr>
              <p:cNvCxnSpPr>
                <a:cxnSpLocks/>
              </p:cNvCxnSpPr>
              <p:nvPr/>
            </p:nvCxnSpPr>
            <p:spPr>
              <a:xfrm>
                <a:off x="5485186"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164BB49-AB5F-A74F-909A-EAB909827765}"/>
                  </a:ext>
                </a:extLst>
              </p:cNvPr>
              <p:cNvCxnSpPr>
                <a:cxnSpLocks/>
              </p:cNvCxnSpPr>
              <p:nvPr/>
            </p:nvCxnSpPr>
            <p:spPr>
              <a:xfrm>
                <a:off x="6660845"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B6CCA6-B925-A249-81B4-844268C930BD}"/>
                  </a:ext>
                </a:extLst>
              </p:cNvPr>
              <p:cNvCxnSpPr>
                <a:cxnSpLocks/>
                <a:endCxn id="27" idx="2"/>
              </p:cNvCxnSpPr>
              <p:nvPr/>
            </p:nvCxnSpPr>
            <p:spPr>
              <a:xfrm>
                <a:off x="7797542" y="4213669"/>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Curved Connector 10">
              <a:extLst>
                <a:ext uri="{FF2B5EF4-FFF2-40B4-BE49-F238E27FC236}">
                  <a16:creationId xmlns:a16="http://schemas.microsoft.com/office/drawing/2014/main" id="{659304D5-AA85-8249-A992-F54F33552C1E}"/>
                </a:ext>
              </a:extLst>
            </p:cNvPr>
            <p:cNvCxnSpPr>
              <a:cxnSpLocks/>
              <a:stCxn id="19" idx="6"/>
              <a:endCxn id="26" idx="2"/>
            </p:cNvCxnSpPr>
            <p:nvPr/>
          </p:nvCxnSpPr>
          <p:spPr>
            <a:xfrm>
              <a:off x="6641364" y="3376042"/>
              <a:ext cx="750542" cy="837627"/>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613407C-ACAC-2041-91D7-D146E84D01A6}"/>
                </a:ext>
              </a:extLst>
            </p:cNvPr>
            <p:cNvSpPr txBox="1"/>
            <p:nvPr/>
          </p:nvSpPr>
          <p:spPr>
            <a:xfrm>
              <a:off x="3781976" y="4478593"/>
              <a:ext cx="688427" cy="307777"/>
            </a:xfrm>
            <a:prstGeom prst="rect">
              <a:avLst/>
            </a:prstGeom>
            <a:noFill/>
          </p:spPr>
          <p:txBody>
            <a:bodyPr wrap="square" rtlCol="0">
              <a:spAutoFit/>
            </a:bodyPr>
            <a:lstStyle/>
            <a:p>
              <a:pPr algn="ctr"/>
              <a:r>
                <a:rPr lang="en-US" sz="1400" b="1" dirty="0">
                  <a:solidFill>
                    <a:srgbClr val="137F1F"/>
                  </a:solidFill>
                </a:rPr>
                <a:t>Main</a:t>
              </a:r>
              <a:endParaRPr lang="en-US" b="1" dirty="0">
                <a:solidFill>
                  <a:srgbClr val="137F1F"/>
                </a:solidFill>
              </a:endParaRPr>
            </a:p>
          </p:txBody>
        </p:sp>
        <p:grpSp>
          <p:nvGrpSpPr>
            <p:cNvPr id="13" name="Group 12">
              <a:extLst>
                <a:ext uri="{FF2B5EF4-FFF2-40B4-BE49-F238E27FC236}">
                  <a16:creationId xmlns:a16="http://schemas.microsoft.com/office/drawing/2014/main" id="{4478B486-BE29-FD43-B42E-974FA3582EFB}"/>
                </a:ext>
              </a:extLst>
            </p:cNvPr>
            <p:cNvGrpSpPr/>
            <p:nvPr/>
          </p:nvGrpSpPr>
          <p:grpSpPr>
            <a:xfrm>
              <a:off x="6641364" y="4213669"/>
              <a:ext cx="1906720" cy="1040445"/>
              <a:chOff x="6641364" y="4213669"/>
              <a:chExt cx="1906720" cy="1040445"/>
            </a:xfrm>
          </p:grpSpPr>
          <p:sp>
            <p:nvSpPr>
              <p:cNvPr id="22" name="Oval 21">
                <a:extLst>
                  <a:ext uri="{FF2B5EF4-FFF2-40B4-BE49-F238E27FC236}">
                    <a16:creationId xmlns:a16="http://schemas.microsoft.com/office/drawing/2014/main" id="{495BDCEE-91CD-634C-BD34-7CA42DB15BB2}"/>
                  </a:ext>
                </a:extLst>
              </p:cNvPr>
              <p:cNvSpPr/>
              <p:nvPr/>
            </p:nvSpPr>
            <p:spPr>
              <a:xfrm>
                <a:off x="7411387" y="4848478"/>
                <a:ext cx="405636" cy="405636"/>
              </a:xfrm>
              <a:prstGeom prst="ellipse">
                <a:avLst/>
              </a:prstGeom>
              <a:solidFill>
                <a:srgbClr val="F0654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Curved Connector 22">
                <a:extLst>
                  <a:ext uri="{FF2B5EF4-FFF2-40B4-BE49-F238E27FC236}">
                    <a16:creationId xmlns:a16="http://schemas.microsoft.com/office/drawing/2014/main" id="{7A84C842-21E7-FC49-A35B-D6312BB824F4}"/>
                  </a:ext>
                </a:extLst>
              </p:cNvPr>
              <p:cNvCxnSpPr>
                <a:cxnSpLocks/>
                <a:stCxn id="25" idx="6"/>
                <a:endCxn id="22" idx="2"/>
              </p:cNvCxnSpPr>
              <p:nvPr/>
            </p:nvCxnSpPr>
            <p:spPr>
              <a:xfrm>
                <a:off x="6641364" y="4213669"/>
                <a:ext cx="770023" cy="83762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1CF757FF-E8F9-EF4D-8BC3-0F8B5265B2CB}"/>
                  </a:ext>
                </a:extLst>
              </p:cNvPr>
              <p:cNvCxnSpPr>
                <a:cxnSpLocks/>
                <a:stCxn id="22" idx="6"/>
                <a:endCxn id="27" idx="2"/>
              </p:cNvCxnSpPr>
              <p:nvPr/>
            </p:nvCxnSpPr>
            <p:spPr>
              <a:xfrm flipV="1">
                <a:off x="7817023" y="4213669"/>
                <a:ext cx="731061" cy="837627"/>
              </a:xfrm>
              <a:prstGeom prst="curved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CB35FAA-C897-D247-A1E4-E509D5D2E00A}"/>
                </a:ext>
              </a:extLst>
            </p:cNvPr>
            <p:cNvGrpSpPr/>
            <p:nvPr/>
          </p:nvGrpSpPr>
          <p:grpSpPr>
            <a:xfrm>
              <a:off x="4329008" y="3173224"/>
              <a:ext cx="2312356" cy="1040445"/>
              <a:chOff x="4329008" y="3173224"/>
              <a:chExt cx="2312356" cy="1040445"/>
            </a:xfrm>
          </p:grpSpPr>
          <p:sp>
            <p:nvSpPr>
              <p:cNvPr id="18" name="Oval 17">
                <a:extLst>
                  <a:ext uri="{FF2B5EF4-FFF2-40B4-BE49-F238E27FC236}">
                    <a16:creationId xmlns:a16="http://schemas.microsoft.com/office/drawing/2014/main" id="{310C637E-DF38-DA4A-869A-FF6663F7C032}"/>
                  </a:ext>
                </a:extLst>
              </p:cNvPr>
              <p:cNvSpPr/>
              <p:nvPr/>
            </p:nvSpPr>
            <p:spPr>
              <a:xfrm>
                <a:off x="5079550"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3B35DF3-3ABC-9647-8A1B-E4456FFB725C}"/>
                  </a:ext>
                </a:extLst>
              </p:cNvPr>
              <p:cNvSpPr/>
              <p:nvPr/>
            </p:nvSpPr>
            <p:spPr>
              <a:xfrm>
                <a:off x="6235728" y="3173224"/>
                <a:ext cx="405636" cy="405636"/>
              </a:xfrm>
              <a:prstGeom prst="ellipse">
                <a:avLst/>
              </a:prstGeom>
              <a:solidFill>
                <a:srgbClr val="7180A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Curved Connector 19">
                <a:extLst>
                  <a:ext uri="{FF2B5EF4-FFF2-40B4-BE49-F238E27FC236}">
                    <a16:creationId xmlns:a16="http://schemas.microsoft.com/office/drawing/2014/main" id="{175BD076-80C2-6048-A1C5-F47A59B7CF82}"/>
                  </a:ext>
                </a:extLst>
              </p:cNvPr>
              <p:cNvCxnSpPr>
                <a:stCxn id="8" idx="6"/>
                <a:endCxn id="18" idx="2"/>
              </p:cNvCxnSpPr>
              <p:nvPr/>
            </p:nvCxnSpPr>
            <p:spPr>
              <a:xfrm flipV="1">
                <a:off x="4329008" y="3376042"/>
                <a:ext cx="750542" cy="837627"/>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74DBE9E-143B-D44A-BEA9-6C486CEB3024}"/>
                  </a:ext>
                </a:extLst>
              </p:cNvPr>
              <p:cNvCxnSpPr>
                <a:cxnSpLocks/>
              </p:cNvCxnSpPr>
              <p:nvPr/>
            </p:nvCxnSpPr>
            <p:spPr>
              <a:xfrm>
                <a:off x="5485186" y="3372723"/>
                <a:ext cx="7505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89516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4F93-5DF8-1147-B06E-5F1821612E9F}"/>
              </a:ext>
            </a:extLst>
          </p:cNvPr>
          <p:cNvSpPr>
            <a:spLocks noGrp="1"/>
          </p:cNvSpPr>
          <p:nvPr>
            <p:ph type="title"/>
          </p:nvPr>
        </p:nvSpPr>
        <p:spPr>
          <a:xfrm>
            <a:off x="838200" y="2766218"/>
            <a:ext cx="10515600" cy="1325563"/>
          </a:xfrm>
        </p:spPr>
        <p:txBody>
          <a:bodyPr>
            <a:normAutofit/>
          </a:bodyPr>
          <a:lstStyle/>
          <a:p>
            <a:pPr algn="ctr"/>
            <a:r>
              <a:rPr lang="en-US" sz="8800" dirty="0"/>
              <a:t>Demo</a:t>
            </a:r>
          </a:p>
        </p:txBody>
      </p:sp>
    </p:spTree>
    <p:extLst>
      <p:ext uri="{BB962C8B-B14F-4D97-AF65-F5344CB8AC3E}">
        <p14:creationId xmlns:p14="http://schemas.microsoft.com/office/powerpoint/2010/main" val="288819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44F2-7922-D14B-A6B5-56CA79222880}"/>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8B0C1AE5-ED09-5F4D-8E05-9E602FFAB112}"/>
              </a:ext>
            </a:extLst>
          </p:cNvPr>
          <p:cNvSpPr>
            <a:spLocks noGrp="1"/>
          </p:cNvSpPr>
          <p:nvPr>
            <p:ph idx="1"/>
          </p:nvPr>
        </p:nvSpPr>
        <p:spPr/>
        <p:txBody>
          <a:bodyPr/>
          <a:lstStyle/>
          <a:p>
            <a:pPr marL="0" indent="0">
              <a:buNone/>
            </a:pPr>
            <a:r>
              <a:rPr lang="en-US" dirty="0"/>
              <a:t>After this session, participants will be able to:</a:t>
            </a:r>
          </a:p>
          <a:p>
            <a:pPr marL="0" indent="0">
              <a:buNone/>
            </a:pPr>
            <a:endParaRPr lang="en-US" dirty="0"/>
          </a:p>
          <a:p>
            <a:r>
              <a:rPr lang="en-US" dirty="0"/>
              <a:t>Define “production” as it relates to software</a:t>
            </a:r>
          </a:p>
          <a:p>
            <a:r>
              <a:rPr lang="en-US" dirty="0"/>
              <a:t>Explain the role of software engineering practices to mitigate risks inherent in developing software for production</a:t>
            </a:r>
          </a:p>
          <a:p>
            <a:r>
              <a:rPr lang="en-US" dirty="0"/>
              <a:t>List three common software engineering practices that should be routinely employed when building custom lab apps</a:t>
            </a:r>
          </a:p>
        </p:txBody>
      </p:sp>
    </p:spTree>
    <p:extLst>
      <p:ext uri="{BB962C8B-B14F-4D97-AF65-F5344CB8AC3E}">
        <p14:creationId xmlns:p14="http://schemas.microsoft.com/office/powerpoint/2010/main" val="3455953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EC83-862F-7B4E-9DA3-0419A64F4A84}"/>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25249F2B-7D84-6F49-9947-1C5360A630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816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44F2-7922-D14B-A6B5-56CA79222880}"/>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8B0C1AE5-ED09-5F4D-8E05-9E602FFAB112}"/>
              </a:ext>
            </a:extLst>
          </p:cNvPr>
          <p:cNvSpPr>
            <a:spLocks noGrp="1"/>
          </p:cNvSpPr>
          <p:nvPr>
            <p:ph idx="1"/>
          </p:nvPr>
        </p:nvSpPr>
        <p:spPr/>
        <p:txBody>
          <a:bodyPr/>
          <a:lstStyle/>
          <a:p>
            <a:pPr marL="0" indent="0">
              <a:buNone/>
            </a:pPr>
            <a:r>
              <a:rPr lang="en-US" dirty="0"/>
              <a:t>After this session, participants will be able to:</a:t>
            </a:r>
          </a:p>
          <a:p>
            <a:pPr marL="0" indent="0">
              <a:buNone/>
            </a:pPr>
            <a:endParaRPr lang="en-US" dirty="0"/>
          </a:p>
          <a:p>
            <a:r>
              <a:rPr lang="en-US" dirty="0"/>
              <a:t>Define “production” as it relates to software</a:t>
            </a:r>
          </a:p>
          <a:p>
            <a:r>
              <a:rPr lang="en-US" dirty="0"/>
              <a:t>Explain the role of software engineering practices to mitigate risks inherent in developing software for production</a:t>
            </a:r>
          </a:p>
          <a:p>
            <a:r>
              <a:rPr lang="en-US" dirty="0"/>
              <a:t>List </a:t>
            </a:r>
            <a:r>
              <a:rPr lang="en-US"/>
              <a:t>three common software </a:t>
            </a:r>
            <a:r>
              <a:rPr lang="en-US" dirty="0"/>
              <a:t>engineering practices that should be routinely employed when building custom lab apps</a:t>
            </a:r>
          </a:p>
        </p:txBody>
      </p:sp>
    </p:spTree>
    <p:extLst>
      <p:ext uri="{BB962C8B-B14F-4D97-AF65-F5344CB8AC3E}">
        <p14:creationId xmlns:p14="http://schemas.microsoft.com/office/powerpoint/2010/main" val="390979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p:txBody>
          <a:bodyPr/>
          <a:lstStyle/>
          <a:p>
            <a:r>
              <a:rPr lang="en-US" dirty="0"/>
              <a:t>An application in </a:t>
            </a:r>
            <a:r>
              <a:rPr lang="en-US" b="1" dirty="0"/>
              <a:t>production</a:t>
            </a:r>
            <a:r>
              <a:rPr lang="en-US" dirty="0"/>
              <a:t> if it is being </a:t>
            </a:r>
            <a:r>
              <a:rPr lang="en-US" b="1" dirty="0"/>
              <a:t>used</a:t>
            </a:r>
            <a:r>
              <a:rPr lang="en-US" dirty="0"/>
              <a:t>, even if only by one person; it is being </a:t>
            </a:r>
            <a:r>
              <a:rPr lang="en-US" b="1" dirty="0"/>
              <a:t>relied upon </a:t>
            </a:r>
            <a:r>
              <a:rPr lang="en-US" dirty="0"/>
              <a:t>by its user(s); and it has </a:t>
            </a:r>
            <a:r>
              <a:rPr lang="en-US" b="1" dirty="0"/>
              <a:t>real life impact </a:t>
            </a:r>
            <a:r>
              <a:rPr lang="en-US" dirty="0"/>
              <a:t>if something goes wrong.</a:t>
            </a:r>
          </a:p>
          <a:p>
            <a:r>
              <a:rPr lang="en-US" b="1" dirty="0"/>
              <a:t>Software engineering </a:t>
            </a:r>
            <a:r>
              <a:rPr lang="en-US" dirty="0"/>
              <a:t>is the art of building </a:t>
            </a:r>
            <a:r>
              <a:rPr lang="en-US" b="1" dirty="0"/>
              <a:t>maintainable </a:t>
            </a:r>
            <a:r>
              <a:rPr lang="en-US" dirty="0"/>
              <a:t>software, and it achieves this largely by </a:t>
            </a:r>
            <a:r>
              <a:rPr lang="en-US" b="1" dirty="0"/>
              <a:t>reducing complexity </a:t>
            </a:r>
            <a:r>
              <a:rPr lang="en-US" dirty="0"/>
              <a:t>of writing, reviewing, and deploying code.</a:t>
            </a:r>
          </a:p>
          <a:p>
            <a:r>
              <a:rPr lang="en-US" dirty="0"/>
              <a:t>Key software engineering practices include using a </a:t>
            </a:r>
            <a:r>
              <a:rPr lang="en-US" b="1" dirty="0"/>
              <a:t>version control system</a:t>
            </a:r>
            <a:r>
              <a:rPr lang="en-US" dirty="0"/>
              <a:t>, </a:t>
            </a:r>
            <a:r>
              <a:rPr lang="en-US" b="1" dirty="0"/>
              <a:t>automated testing</a:t>
            </a:r>
            <a:r>
              <a:rPr lang="en-US" dirty="0"/>
              <a:t>, and </a:t>
            </a:r>
            <a:r>
              <a:rPr lang="en-US" b="1" dirty="0"/>
              <a:t>code review</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30064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Recap, continued</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p:txBody>
          <a:bodyPr>
            <a:normAutofit/>
          </a:bodyPr>
          <a:lstStyle/>
          <a:p>
            <a:r>
              <a:rPr lang="en-US" dirty="0"/>
              <a:t>A </a:t>
            </a:r>
            <a:r>
              <a:rPr lang="en-US" b="1" dirty="0"/>
              <a:t>Version control system</a:t>
            </a:r>
            <a:r>
              <a:rPr lang="en-US" dirty="0"/>
              <a:t> stores code in </a:t>
            </a:r>
            <a:r>
              <a:rPr lang="en-US" b="1" dirty="0"/>
              <a:t>repositories</a:t>
            </a:r>
            <a:r>
              <a:rPr lang="en-US" dirty="0"/>
              <a:t>. A </a:t>
            </a:r>
            <a:r>
              <a:rPr lang="en-US" b="1" dirty="0"/>
              <a:t>commit</a:t>
            </a:r>
            <a:r>
              <a:rPr lang="en-US" dirty="0"/>
              <a:t> is a transition from one state of the repository to the next. </a:t>
            </a:r>
            <a:r>
              <a:rPr lang="en-US" b="1" dirty="0"/>
              <a:t>Branching</a:t>
            </a:r>
            <a:r>
              <a:rPr lang="en-US" dirty="0"/>
              <a:t> allows multiple independent lines of development in a repository. </a:t>
            </a:r>
            <a:r>
              <a:rPr lang="en-US" b="1" dirty="0"/>
              <a:t>Merging</a:t>
            </a:r>
            <a:r>
              <a:rPr lang="en-US" dirty="0"/>
              <a:t> is the process of reconciling divergent branches.</a:t>
            </a:r>
            <a:endParaRPr lang="en-US" b="1" dirty="0"/>
          </a:p>
          <a:p>
            <a:r>
              <a:rPr lang="en-US" b="1" dirty="0"/>
              <a:t>Automated tests</a:t>
            </a:r>
            <a:r>
              <a:rPr lang="en-US" dirty="0"/>
              <a:t> provide </a:t>
            </a:r>
            <a:r>
              <a:rPr lang="en-US" b="1" dirty="0"/>
              <a:t>quality control</a:t>
            </a:r>
            <a:r>
              <a:rPr lang="en-US" dirty="0"/>
              <a:t> for software. </a:t>
            </a:r>
            <a:r>
              <a:rPr lang="en-US" b="1" dirty="0"/>
              <a:t>Unit tests</a:t>
            </a:r>
            <a:r>
              <a:rPr lang="en-US" dirty="0"/>
              <a:t> exercise small independent pieces of functionality. </a:t>
            </a:r>
            <a:r>
              <a:rPr lang="en-US" b="1" dirty="0"/>
              <a:t>Integration tests</a:t>
            </a:r>
            <a:r>
              <a:rPr lang="en-US" dirty="0"/>
              <a:t> exercise multiple modules of code together. In </a:t>
            </a:r>
            <a:r>
              <a:rPr lang="en-US" b="1" dirty="0"/>
              <a:t>continuous integration</a:t>
            </a:r>
            <a:r>
              <a:rPr lang="en-US" dirty="0"/>
              <a:t>, tests are triggered whenever a change is made to the repository.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2648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387B6-FC49-B44E-8748-EE7C9AB9BA92}"/>
              </a:ext>
            </a:extLst>
          </p:cNvPr>
          <p:cNvSpPr>
            <a:spLocks noGrp="1"/>
          </p:cNvSpPr>
          <p:nvPr>
            <p:ph type="title"/>
          </p:nvPr>
        </p:nvSpPr>
        <p:spPr/>
        <p:txBody>
          <a:bodyPr/>
          <a:lstStyle/>
          <a:p>
            <a:r>
              <a:rPr lang="en-US" dirty="0"/>
              <a:t>Recap, continued</a:t>
            </a:r>
          </a:p>
        </p:txBody>
      </p:sp>
      <p:sp>
        <p:nvSpPr>
          <p:cNvPr id="3" name="Content Placeholder 2">
            <a:extLst>
              <a:ext uri="{FF2B5EF4-FFF2-40B4-BE49-F238E27FC236}">
                <a16:creationId xmlns:a16="http://schemas.microsoft.com/office/drawing/2014/main" id="{2957BD02-6B50-6E43-B5EC-6B0160B86040}"/>
              </a:ext>
            </a:extLst>
          </p:cNvPr>
          <p:cNvSpPr>
            <a:spLocks noGrp="1"/>
          </p:cNvSpPr>
          <p:nvPr>
            <p:ph idx="1"/>
          </p:nvPr>
        </p:nvSpPr>
        <p:spPr/>
        <p:txBody>
          <a:bodyPr>
            <a:normAutofit/>
          </a:bodyPr>
          <a:lstStyle/>
          <a:p>
            <a:r>
              <a:rPr lang="en-US" b="1" dirty="0"/>
              <a:t>Code review</a:t>
            </a:r>
            <a:r>
              <a:rPr lang="en-US" dirty="0"/>
              <a:t> is a kind of </a:t>
            </a:r>
            <a:r>
              <a:rPr lang="en-US" b="1" dirty="0"/>
              <a:t>peer review</a:t>
            </a:r>
            <a:r>
              <a:rPr lang="en-US" dirty="0"/>
              <a:t> in which someone other than who wrote the code reviews it and adds comments and/or approves it. A </a:t>
            </a:r>
            <a:r>
              <a:rPr lang="en-US" b="1" dirty="0"/>
              <a:t>pull request</a:t>
            </a:r>
            <a:r>
              <a:rPr lang="en-US" dirty="0"/>
              <a:t> is a mechanism that allows a contributor to ask for a code review prior to a </a:t>
            </a:r>
            <a:r>
              <a:rPr lang="en-US" b="1" dirty="0"/>
              <a:t>merge</a:t>
            </a:r>
            <a:r>
              <a:rPr lang="en-US" dirty="0"/>
              <a:t>.</a:t>
            </a:r>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56337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E610AE-C5E4-BB4E-8627-820CBF7E092F}"/>
              </a:ext>
            </a:extLst>
          </p:cNvPr>
          <p:cNvSpPr>
            <a:spLocks noGrp="1"/>
          </p:cNvSpPr>
          <p:nvPr>
            <p:ph type="subTitle" idx="1"/>
          </p:nvPr>
        </p:nvSpPr>
        <p:spPr/>
        <p:txBody>
          <a:bodyPr>
            <a:normAutofit/>
          </a:bodyPr>
          <a:lstStyle/>
          <a:p>
            <a:r>
              <a:rPr lang="en-US" sz="2800" dirty="0"/>
              <a:t>E-mail me at:</a:t>
            </a:r>
          </a:p>
          <a:p>
            <a:r>
              <a:rPr lang="en-US" sz="2800" dirty="0" err="1"/>
              <a:t>KadaukeS@chop.edu</a:t>
            </a:r>
            <a:endParaRPr lang="en-US" sz="2800" dirty="0"/>
          </a:p>
        </p:txBody>
      </p:sp>
      <p:sp>
        <p:nvSpPr>
          <p:cNvPr id="3" name="Title 2">
            <a:extLst>
              <a:ext uri="{FF2B5EF4-FFF2-40B4-BE49-F238E27FC236}">
                <a16:creationId xmlns:a16="http://schemas.microsoft.com/office/drawing/2014/main" id="{ED9CDC9F-0D15-AF40-A246-2A4B2AC78C01}"/>
              </a:ext>
            </a:extLst>
          </p:cNvPr>
          <p:cNvSpPr>
            <a:spLocks noGrp="1"/>
          </p:cNvSpPr>
          <p:nvPr>
            <p:ph type="title"/>
          </p:nvPr>
        </p:nvSpPr>
        <p:spPr>
          <a:xfrm>
            <a:off x="838200" y="2103437"/>
            <a:ext cx="10515600" cy="1325563"/>
          </a:xfrm>
        </p:spPr>
        <p:txBody>
          <a:bodyPr>
            <a:normAutofit/>
          </a:bodyPr>
          <a:lstStyle/>
          <a:p>
            <a:pPr algn="ctr"/>
            <a:r>
              <a:rPr lang="en-US" sz="5400" dirty="0"/>
              <a:t>Thank You!</a:t>
            </a:r>
          </a:p>
        </p:txBody>
      </p:sp>
    </p:spTree>
    <p:extLst>
      <p:ext uri="{BB962C8B-B14F-4D97-AF65-F5344CB8AC3E}">
        <p14:creationId xmlns:p14="http://schemas.microsoft.com/office/powerpoint/2010/main" val="2205143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8E55-5CDB-5446-B4DE-2B596D7891BB}"/>
              </a:ext>
            </a:extLst>
          </p:cNvPr>
          <p:cNvSpPr>
            <a:spLocks noGrp="1"/>
          </p:cNvSpPr>
          <p:nvPr>
            <p:ph type="title"/>
          </p:nvPr>
        </p:nvSpPr>
        <p:spPr/>
        <p:txBody>
          <a:bodyPr/>
          <a:lstStyle/>
          <a:p>
            <a:r>
              <a:rPr lang="en-US" dirty="0"/>
              <a:t>Case Studies</a:t>
            </a:r>
          </a:p>
        </p:txBody>
      </p:sp>
      <p:sp>
        <p:nvSpPr>
          <p:cNvPr id="3" name="Text Placeholder 2">
            <a:extLst>
              <a:ext uri="{FF2B5EF4-FFF2-40B4-BE49-F238E27FC236}">
                <a16:creationId xmlns:a16="http://schemas.microsoft.com/office/drawing/2014/main" id="{C7B9701F-35DC-B04F-9D0E-2806867B5F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095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93BE-BD37-AA4F-BDB1-9E1815C6AD9F}"/>
              </a:ext>
            </a:extLst>
          </p:cNvPr>
          <p:cNvSpPr>
            <a:spLocks noGrp="1"/>
          </p:cNvSpPr>
          <p:nvPr>
            <p:ph type="title"/>
          </p:nvPr>
        </p:nvSpPr>
        <p:spPr/>
        <p:txBody>
          <a:bodyPr/>
          <a:lstStyle/>
          <a:p>
            <a:r>
              <a:rPr lang="en-US" dirty="0"/>
              <a:t>Case 1</a:t>
            </a:r>
          </a:p>
        </p:txBody>
      </p:sp>
      <p:sp>
        <p:nvSpPr>
          <p:cNvPr id="3" name="Content Placeholder 2">
            <a:extLst>
              <a:ext uri="{FF2B5EF4-FFF2-40B4-BE49-F238E27FC236}">
                <a16:creationId xmlns:a16="http://schemas.microsoft.com/office/drawing/2014/main" id="{A8713ED0-82E6-DB46-8D02-84E00CC707FC}"/>
              </a:ext>
            </a:extLst>
          </p:cNvPr>
          <p:cNvSpPr>
            <a:spLocks noGrp="1"/>
          </p:cNvSpPr>
          <p:nvPr>
            <p:ph idx="1"/>
          </p:nvPr>
        </p:nvSpPr>
        <p:spPr/>
        <p:txBody>
          <a:bodyPr>
            <a:normAutofit/>
          </a:bodyPr>
          <a:lstStyle/>
          <a:p>
            <a:r>
              <a:rPr lang="en-US" dirty="0"/>
              <a:t>A </a:t>
            </a:r>
            <a:r>
              <a:rPr lang="en-US" i="1" dirty="0"/>
              <a:t>very</a:t>
            </a:r>
            <a:r>
              <a:rPr lang="en-US" dirty="0"/>
              <a:t> </a:t>
            </a:r>
            <a:r>
              <a:rPr lang="en-US" i="1" dirty="0"/>
              <a:t>smart</a:t>
            </a:r>
            <a:r>
              <a:rPr lang="en-US" dirty="0"/>
              <a:t> lab director taught himself programming in R.</a:t>
            </a:r>
          </a:p>
          <a:p>
            <a:r>
              <a:rPr lang="en-US" dirty="0"/>
              <a:t>Using his R skills, he develops multiple applications that automate various workflows in the chemistry lab. </a:t>
            </a:r>
          </a:p>
          <a:p>
            <a:r>
              <a:rPr lang="en-US" dirty="0"/>
              <a:t>The applications are hosted on a server in the hospital’s data center. On a Friday afternoon, the server is upgraded, and all apps go down.</a:t>
            </a:r>
          </a:p>
          <a:p>
            <a:r>
              <a:rPr lang="en-US" dirty="0"/>
              <a:t>He spends the weekend fixing the apps.</a:t>
            </a:r>
          </a:p>
        </p:txBody>
      </p:sp>
    </p:spTree>
    <p:extLst>
      <p:ext uri="{BB962C8B-B14F-4D97-AF65-F5344CB8AC3E}">
        <p14:creationId xmlns:p14="http://schemas.microsoft.com/office/powerpoint/2010/main" val="33789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93BE-BD37-AA4F-BDB1-9E1815C6AD9F}"/>
              </a:ext>
            </a:extLst>
          </p:cNvPr>
          <p:cNvSpPr>
            <a:spLocks noGrp="1"/>
          </p:cNvSpPr>
          <p:nvPr>
            <p:ph type="title"/>
          </p:nvPr>
        </p:nvSpPr>
        <p:spPr/>
        <p:txBody>
          <a:bodyPr/>
          <a:lstStyle/>
          <a:p>
            <a:r>
              <a:rPr lang="en-US" dirty="0"/>
              <a:t>Case 2</a:t>
            </a:r>
          </a:p>
        </p:txBody>
      </p:sp>
      <p:sp>
        <p:nvSpPr>
          <p:cNvPr id="3" name="Content Placeholder 2">
            <a:extLst>
              <a:ext uri="{FF2B5EF4-FFF2-40B4-BE49-F238E27FC236}">
                <a16:creationId xmlns:a16="http://schemas.microsoft.com/office/drawing/2014/main" id="{A8713ED0-82E6-DB46-8D02-84E00CC707FC}"/>
              </a:ext>
            </a:extLst>
          </p:cNvPr>
          <p:cNvSpPr>
            <a:spLocks noGrp="1"/>
          </p:cNvSpPr>
          <p:nvPr>
            <p:ph idx="1"/>
          </p:nvPr>
        </p:nvSpPr>
        <p:spPr/>
        <p:txBody>
          <a:bodyPr>
            <a:normAutofit fontScale="92500"/>
          </a:bodyPr>
          <a:lstStyle/>
          <a:p>
            <a:r>
              <a:rPr lang="en-US" dirty="0"/>
              <a:t>An apheresis director built a database using Microsoft Access to serve the operational needs of the service. This happened back in 2001. </a:t>
            </a:r>
          </a:p>
          <a:p>
            <a:r>
              <a:rPr lang="en-US" dirty="0"/>
              <a:t>To this day, this database serves as the de-facto information system for the apheresis service.</a:t>
            </a:r>
          </a:p>
          <a:p>
            <a:r>
              <a:rPr lang="en-US" dirty="0"/>
              <a:t>Over the years, she has extensively customized the database. It now contains many features that are no longer being used, and others that are essential for day-to-day activities of the apheresis service.</a:t>
            </a:r>
          </a:p>
          <a:p>
            <a:r>
              <a:rPr lang="en-US" dirty="0"/>
              <a:t>This individual, who is the sole maintainer, is now nearing retirement.</a:t>
            </a:r>
          </a:p>
        </p:txBody>
      </p:sp>
    </p:spTree>
    <p:extLst>
      <p:ext uri="{BB962C8B-B14F-4D97-AF65-F5344CB8AC3E}">
        <p14:creationId xmlns:p14="http://schemas.microsoft.com/office/powerpoint/2010/main" val="39751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F8453E-EF72-D840-95DB-435BD6467774}"/>
              </a:ext>
            </a:extLst>
          </p:cNvPr>
          <p:cNvPicPr>
            <a:picLocks noChangeAspect="1"/>
          </p:cNvPicPr>
          <p:nvPr/>
        </p:nvPicPr>
        <p:blipFill>
          <a:blip r:embed="rId3"/>
          <a:stretch>
            <a:fillRect/>
          </a:stretch>
        </p:blipFill>
        <p:spPr>
          <a:xfrm>
            <a:off x="702197" y="0"/>
            <a:ext cx="10787605" cy="6041059"/>
          </a:xfrm>
          <a:prstGeom prst="rect">
            <a:avLst/>
          </a:prstGeom>
        </p:spPr>
      </p:pic>
      <p:pic>
        <p:nvPicPr>
          <p:cNvPr id="3" name="Picture 2">
            <a:extLst>
              <a:ext uri="{FF2B5EF4-FFF2-40B4-BE49-F238E27FC236}">
                <a16:creationId xmlns:a16="http://schemas.microsoft.com/office/drawing/2014/main" id="{3291399D-DD95-A649-AB6E-011064FCBF56}"/>
              </a:ext>
            </a:extLst>
          </p:cNvPr>
          <p:cNvPicPr>
            <a:picLocks noChangeAspect="1"/>
          </p:cNvPicPr>
          <p:nvPr/>
        </p:nvPicPr>
        <p:blipFill>
          <a:blip r:embed="rId4"/>
          <a:stretch>
            <a:fillRect/>
          </a:stretch>
        </p:blipFill>
        <p:spPr>
          <a:xfrm>
            <a:off x="5302443" y="2294681"/>
            <a:ext cx="917604" cy="1311633"/>
          </a:xfrm>
          <a:prstGeom prst="rect">
            <a:avLst/>
          </a:prstGeom>
        </p:spPr>
      </p:pic>
    </p:spTree>
    <p:extLst>
      <p:ext uri="{BB962C8B-B14F-4D97-AF65-F5344CB8AC3E}">
        <p14:creationId xmlns:p14="http://schemas.microsoft.com/office/powerpoint/2010/main" val="66212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4F93-5DF8-1147-B06E-5F1821612E9F}"/>
              </a:ext>
            </a:extLst>
          </p:cNvPr>
          <p:cNvSpPr>
            <a:spLocks noGrp="1"/>
          </p:cNvSpPr>
          <p:nvPr>
            <p:ph type="title"/>
          </p:nvPr>
        </p:nvSpPr>
        <p:spPr>
          <a:xfrm>
            <a:off x="838200" y="2766218"/>
            <a:ext cx="10515600" cy="1325563"/>
          </a:xfrm>
        </p:spPr>
        <p:txBody>
          <a:bodyPr>
            <a:normAutofit/>
          </a:bodyPr>
          <a:lstStyle/>
          <a:p>
            <a:pPr algn="ctr"/>
            <a:r>
              <a:rPr lang="en-US" sz="8800" dirty="0"/>
              <a:t>Demo</a:t>
            </a:r>
          </a:p>
        </p:txBody>
      </p:sp>
    </p:spTree>
    <p:extLst>
      <p:ext uri="{BB962C8B-B14F-4D97-AF65-F5344CB8AC3E}">
        <p14:creationId xmlns:p14="http://schemas.microsoft.com/office/powerpoint/2010/main" val="370569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8E55-5CDB-5446-B4DE-2B596D7891BB}"/>
              </a:ext>
            </a:extLst>
          </p:cNvPr>
          <p:cNvSpPr>
            <a:spLocks noGrp="1"/>
          </p:cNvSpPr>
          <p:nvPr>
            <p:ph type="title"/>
          </p:nvPr>
        </p:nvSpPr>
        <p:spPr/>
        <p:txBody>
          <a:bodyPr/>
          <a:lstStyle/>
          <a:p>
            <a:r>
              <a:rPr lang="en-US" dirty="0"/>
              <a:t>Production</a:t>
            </a:r>
          </a:p>
        </p:txBody>
      </p:sp>
      <p:sp>
        <p:nvSpPr>
          <p:cNvPr id="3" name="Text Placeholder 2">
            <a:extLst>
              <a:ext uri="{FF2B5EF4-FFF2-40B4-BE49-F238E27FC236}">
                <a16:creationId xmlns:a16="http://schemas.microsoft.com/office/drawing/2014/main" id="{C7B9701F-35DC-B04F-9D0E-2806867B5F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1281832"/>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TotalTime>
  <Words>3441</Words>
  <Application>Microsoft Macintosh PowerPoint</Application>
  <PresentationFormat>Widescreen</PresentationFormat>
  <Paragraphs>274</Paragraphs>
  <Slides>35</Slides>
  <Notes>31</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Making Reliable Lab Apps: Demystifying Good Software Engineering Practices</vt:lpstr>
      <vt:lpstr>Conflicts of Interest</vt:lpstr>
      <vt:lpstr>Learning Objectives</vt:lpstr>
      <vt:lpstr>Case Studies</vt:lpstr>
      <vt:lpstr>Case 1</vt:lpstr>
      <vt:lpstr>Case 2</vt:lpstr>
      <vt:lpstr>PowerPoint Presentation</vt:lpstr>
      <vt:lpstr>Demo</vt:lpstr>
      <vt:lpstr>Production</vt:lpstr>
      <vt:lpstr>What is “Production”?</vt:lpstr>
      <vt:lpstr>Which of the following applications are in production?</vt:lpstr>
      <vt:lpstr>Software Engineering</vt:lpstr>
      <vt:lpstr>The Cliff of Complexity</vt:lpstr>
      <vt:lpstr>Software Engineering</vt:lpstr>
      <vt:lpstr>Software Engineering Practices</vt:lpstr>
      <vt:lpstr>PowerPoint Presentation</vt:lpstr>
      <vt:lpstr>Version Control</vt:lpstr>
      <vt:lpstr>What is Version Control?</vt:lpstr>
      <vt:lpstr>Your Turn!</vt:lpstr>
      <vt:lpstr>Demo</vt:lpstr>
      <vt:lpstr>Other benefits of using a VCS</vt:lpstr>
      <vt:lpstr>Automated Testing</vt:lpstr>
      <vt:lpstr>What is Automated Testing?</vt:lpstr>
      <vt:lpstr>Continuous Integration</vt:lpstr>
      <vt:lpstr>Demo</vt:lpstr>
      <vt:lpstr>Code Review</vt:lpstr>
      <vt:lpstr>What is Code Review?</vt:lpstr>
      <vt:lpstr>Pull Request</vt:lpstr>
      <vt:lpstr>Demo</vt:lpstr>
      <vt:lpstr>Recap</vt:lpstr>
      <vt:lpstr>Learning Objectives</vt:lpstr>
      <vt:lpstr>Recap</vt:lpstr>
      <vt:lpstr>Recap, continued</vt:lpstr>
      <vt:lpstr>Recap, continued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Leigh Hubbard</dc:creator>
  <cp:lastModifiedBy>Kadauke, Stephan</cp:lastModifiedBy>
  <cp:revision>93</cp:revision>
  <cp:lastPrinted>2019-03-25T15:13:40Z</cp:lastPrinted>
  <dcterms:created xsi:type="dcterms:W3CDTF">2019-03-25T15:00:25Z</dcterms:created>
  <dcterms:modified xsi:type="dcterms:W3CDTF">2021-09-30T16:02:32Z</dcterms:modified>
</cp:coreProperties>
</file>